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h2hwJdAIv18nX90JcWryT/aieU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fd171a63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6fd171a631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36" name="Google Shape;236;g26fd171a631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fdacb9528_1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26fdacb9528_1_2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411">
                <a:solidFill>
                  <a:srgbClr val="3F3F3F"/>
                </a:solidFill>
                <a:latin typeface="Arial"/>
                <a:ea typeface="Arial"/>
                <a:cs typeface="Arial"/>
                <a:sym typeface="Arial"/>
              </a:rPr>
              <a:t>We set up the simulation in NetLogo, which has interactive modeling of complex systems with multiple interacting agents. The virtual environment represents an agricultural field divided into patches that can either contain weeds, crops, or be empty.</a:t>
            </a:r>
            <a:endParaRPr sz="1411">
              <a:solidFill>
                <a:srgbClr val="3F3F3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11">
              <a:solidFill>
                <a:srgbClr val="3F3F3F"/>
              </a:solidFill>
              <a:latin typeface="Arial"/>
              <a:ea typeface="Arial"/>
              <a:cs typeface="Arial"/>
              <a:sym typeface="Arial"/>
            </a:endParaRPr>
          </a:p>
          <a:p>
            <a:pPr indent="-318198" lvl="0" marL="457200" rtl="0" algn="l">
              <a:spcBef>
                <a:spcPts val="0"/>
              </a:spcBef>
              <a:spcAft>
                <a:spcPts val="0"/>
              </a:spcAft>
              <a:buClr>
                <a:srgbClr val="3F3F3F"/>
              </a:buClr>
              <a:buSzPts val="1411"/>
              <a:buFont typeface="Arial"/>
              <a:buAutoNum type="arabicPeriod"/>
            </a:pPr>
            <a:r>
              <a:rPr lang="en-GB" sz="1411">
                <a:solidFill>
                  <a:srgbClr val="3F3F3F"/>
                </a:solidFill>
                <a:latin typeface="Arial"/>
                <a:ea typeface="Arial"/>
                <a:cs typeface="Arial"/>
                <a:sym typeface="Arial"/>
              </a:rPr>
              <a:t>At the start of each simulation run, the environment is initialized according to specified parameters like the density of weeds and crops. This randomness introduces variability in each simulation run, mimicking real-world unpredictability in agricultural settings.</a:t>
            </a:r>
            <a:endParaRPr sz="1411">
              <a:solidFill>
                <a:srgbClr val="3F3F3F"/>
              </a:solidFill>
              <a:latin typeface="Arial"/>
              <a:ea typeface="Arial"/>
              <a:cs typeface="Arial"/>
              <a:sym typeface="Arial"/>
            </a:endParaRPr>
          </a:p>
          <a:p>
            <a:pPr indent="-318198" lvl="0" marL="457200" rtl="0" algn="l">
              <a:spcBef>
                <a:spcPts val="0"/>
              </a:spcBef>
              <a:spcAft>
                <a:spcPts val="0"/>
              </a:spcAft>
              <a:buClr>
                <a:srgbClr val="3F3F3F"/>
              </a:buClr>
              <a:buSzPts val="1411"/>
              <a:buFont typeface="Arial"/>
              <a:buAutoNum type="arabicPeriod"/>
            </a:pPr>
            <a:r>
              <a:rPr lang="en-GB" sz="1411">
                <a:solidFill>
                  <a:srgbClr val="3F3F3F"/>
                </a:solidFill>
                <a:latin typeface="Arial"/>
                <a:ea typeface="Arial"/>
                <a:cs typeface="Arial"/>
                <a:sym typeface="Arial"/>
              </a:rPr>
              <a:t>Both drones and ground robots (aka turtles) are initialized with random starting positions to ensure comprehensive field coverage. Ground robots work on weed detection and removal, while drones provide aerial surveillance to guide the ground robots by updating global knowledge of weed distributions.</a:t>
            </a:r>
            <a:endParaRPr sz="1411">
              <a:solidFill>
                <a:srgbClr val="3F3F3F"/>
              </a:solidFill>
              <a:latin typeface="Arial"/>
              <a:ea typeface="Arial"/>
              <a:cs typeface="Arial"/>
              <a:sym typeface="Arial"/>
            </a:endParaRPr>
          </a:p>
          <a:p>
            <a:pPr indent="-318198" lvl="0" marL="457200" rtl="0" algn="l">
              <a:spcBef>
                <a:spcPts val="0"/>
              </a:spcBef>
              <a:spcAft>
                <a:spcPts val="0"/>
              </a:spcAft>
              <a:buClr>
                <a:srgbClr val="3F3F3F"/>
              </a:buClr>
              <a:buSzPts val="1411"/>
              <a:buFont typeface="Arial"/>
              <a:buAutoNum type="arabicPeriod"/>
            </a:pPr>
            <a:r>
              <a:rPr lang="en-GB" sz="1411">
                <a:solidFill>
                  <a:srgbClr val="3F3F3F"/>
                </a:solidFill>
                <a:latin typeface="Arial"/>
                <a:ea typeface="Arial"/>
                <a:cs typeface="Arial"/>
                <a:sym typeface="Arial"/>
              </a:rPr>
              <a:t>The simulation incorporates elements of swarm intelligence and reinforcement learning to adapt agent behaviors based on environmental feedback and interaction outcomes.</a:t>
            </a:r>
            <a:endParaRPr sz="1411">
              <a:solidFill>
                <a:srgbClr val="3F3F3F"/>
              </a:solidFill>
              <a:latin typeface="Arial"/>
              <a:ea typeface="Arial"/>
              <a:cs typeface="Arial"/>
              <a:sym typeface="Arial"/>
            </a:endParaRPr>
          </a:p>
          <a:p>
            <a:pPr indent="-318198" lvl="0" marL="457200" rtl="0" algn="l">
              <a:spcBef>
                <a:spcPts val="0"/>
              </a:spcBef>
              <a:spcAft>
                <a:spcPts val="0"/>
              </a:spcAft>
              <a:buClr>
                <a:srgbClr val="3F3F3F"/>
              </a:buClr>
              <a:buSzPts val="1411"/>
              <a:buFont typeface="Arial"/>
              <a:buAutoNum type="arabicPeriod"/>
            </a:pPr>
            <a:r>
              <a:rPr lang="en-GB" sz="1411">
                <a:solidFill>
                  <a:srgbClr val="3F3F3F"/>
                </a:solidFill>
                <a:latin typeface="Arial"/>
                <a:ea typeface="Arial"/>
                <a:cs typeface="Arial"/>
                <a:sym typeface="Arial"/>
              </a:rPr>
              <a:t>With Behaviorspace, we ran multiple simulations under varied conditions to systematically explore the effects of different parameters on the system's effectiveness, and had this data exported as a CSV file.</a:t>
            </a:r>
            <a:endParaRPr sz="1411">
              <a:solidFill>
                <a:srgbClr val="3F3F3F"/>
              </a:solidFill>
              <a:latin typeface="Arial"/>
              <a:ea typeface="Arial"/>
              <a:cs typeface="Arial"/>
              <a:sym typeface="Arial"/>
            </a:endParaRPr>
          </a:p>
          <a:p>
            <a:pPr indent="-318198" lvl="0" marL="457200" rtl="0" algn="l">
              <a:spcBef>
                <a:spcPts val="0"/>
              </a:spcBef>
              <a:spcAft>
                <a:spcPts val="0"/>
              </a:spcAft>
              <a:buClr>
                <a:srgbClr val="3F3F3F"/>
              </a:buClr>
              <a:buSzPts val="1411"/>
              <a:buFont typeface="Arial"/>
              <a:buAutoNum type="arabicPeriod"/>
            </a:pPr>
            <a:r>
              <a:rPr lang="en-GB" sz="1411">
                <a:solidFill>
                  <a:srgbClr val="3F3F3F"/>
                </a:solidFill>
                <a:latin typeface="Arial"/>
                <a:ea typeface="Arial"/>
                <a:cs typeface="Arial"/>
                <a:sym typeface="Arial"/>
              </a:rPr>
              <a:t>This data was then collected from simulations are exported for analysis with Python using libraries like Pandas and Matplotlib for advanced statistical analysis and visualization.</a:t>
            </a:r>
            <a:endParaRPr sz="1411">
              <a:solidFill>
                <a:srgbClr val="3F3F3F"/>
              </a:solidFill>
              <a:latin typeface="Arial"/>
              <a:ea typeface="Arial"/>
              <a:cs typeface="Arial"/>
              <a:sym typeface="Arial"/>
            </a:endParaRPr>
          </a:p>
        </p:txBody>
      </p:sp>
      <p:sp>
        <p:nvSpPr>
          <p:cNvPr id="242" name="Google Shape;242;g26fdacb9528_1_2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ff32b8034_3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26ff32b8034_3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50" name="Google Shape;250;g26ff32b8034_3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ff32b8034_1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26ff32b8034_1_4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23850" lvl="0" marL="457200" rtl="0" algn="l">
              <a:lnSpc>
                <a:spcPct val="100000"/>
              </a:lnSpc>
              <a:spcBef>
                <a:spcPts val="0"/>
              </a:spcBef>
              <a:spcAft>
                <a:spcPts val="0"/>
              </a:spcAft>
              <a:buClr>
                <a:schemeClr val="dk1"/>
              </a:buClr>
              <a:buSzPts val="1500"/>
              <a:buAutoNum type="arabicPeriod"/>
            </a:pPr>
            <a:r>
              <a:rPr b="1" lang="en-GB" sz="1500">
                <a:latin typeface="Arial"/>
                <a:ea typeface="Arial"/>
                <a:cs typeface="Arial"/>
                <a:sym typeface="Arial"/>
              </a:rPr>
              <a:t>Using Behaviour Space Tool in Netlogo to run tests for different variables</a:t>
            </a:r>
            <a:endParaRPr b="1" sz="1500">
              <a:latin typeface="Arial"/>
              <a:ea typeface="Arial"/>
              <a:cs typeface="Arial"/>
              <a:sym typeface="Arial"/>
            </a:endParaRPr>
          </a:p>
          <a:p>
            <a:pPr indent="-323850" lvl="0" marL="457200" rtl="0" algn="l">
              <a:lnSpc>
                <a:spcPct val="100000"/>
              </a:lnSpc>
              <a:spcBef>
                <a:spcPts val="0"/>
              </a:spcBef>
              <a:spcAft>
                <a:spcPts val="0"/>
              </a:spcAft>
              <a:buClr>
                <a:schemeClr val="dk1"/>
              </a:buClr>
              <a:buSzPts val="1500"/>
              <a:buAutoNum type="arabicPeriod"/>
            </a:pPr>
            <a:r>
              <a:rPr b="1" lang="en-GB" sz="1500">
                <a:latin typeface="Arial"/>
                <a:ea typeface="Arial"/>
                <a:cs typeface="Arial"/>
                <a:sym typeface="Arial"/>
              </a:rPr>
              <a:t>Performing data analysis and additional visualizations using Python libraries</a:t>
            </a:r>
            <a:endParaRPr sz="600"/>
          </a:p>
        </p:txBody>
      </p:sp>
      <p:sp>
        <p:nvSpPr>
          <p:cNvPr id="256" name="Google Shape;256;g26ff32b8034_1_4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ff32b8034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6ff32b8034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ff32b8034_0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26ff32b8034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ff32b803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26ff32b803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ff32b8034_1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6ff32b8034_1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22" name="Google Shape;3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fd171a63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6fd171a63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Our simulation explored the effects of varying search radii, plant probabilities, weed probabilities, inertia values, population sizes, and drone sizes on the efficiency of an agent-based swarm robotics system in a simulated agricultural environment as shown in the table below. We conducted 729 runs to comprehensively understand the impact of these parameters on our system's performance.</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Further, PSO algorithm enabled optimized task execution across the farm landscape. Our robots have not just identified weeds but have also simulated their removal, offering a glimpse into the potential of fully automated weed management systems.</a:t>
            </a:r>
            <a:endParaRPr sz="1411">
              <a:solidFill>
                <a:srgbClr val="3F3F3F"/>
              </a:solidFill>
              <a:latin typeface="Arial"/>
              <a:ea typeface="Arial"/>
              <a:cs typeface="Arial"/>
              <a:sym typeface="Arial"/>
            </a:endParaRPr>
          </a:p>
        </p:txBody>
      </p:sp>
      <p:sp>
        <p:nvSpPr>
          <p:cNvPr id="328" name="Google Shape;328;g26fd171a631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bfb0da32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2cbfb0da324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SzPts val="1600"/>
              <a:buAutoNum type="arabicPeriod"/>
            </a:pPr>
            <a:r>
              <a:rPr lang="en-GB" sz="1400">
                <a:latin typeface="Arial"/>
                <a:ea typeface="Arial"/>
                <a:cs typeface="Arial"/>
                <a:sym typeface="Arial"/>
              </a:rPr>
              <a:t>This will add to the robustness of our simulation. By enabling robots to assist each other in overcoming obstacles and mechanical failures, we enhance the resilience and autonomy of the swarm as a whole.</a:t>
            </a:r>
            <a:endParaRPr sz="1400">
              <a:latin typeface="Arial"/>
              <a:ea typeface="Arial"/>
              <a:cs typeface="Arial"/>
              <a:sym typeface="Arial"/>
            </a:endParaRPr>
          </a:p>
          <a:p>
            <a:pPr indent="-330200" lvl="0" marL="457200" rtl="0" algn="l">
              <a:spcBef>
                <a:spcPts val="0"/>
              </a:spcBef>
              <a:spcAft>
                <a:spcPts val="0"/>
              </a:spcAft>
              <a:buSzPts val="1600"/>
              <a:buAutoNum type="arabicPeriod"/>
            </a:pPr>
            <a:r>
              <a:rPr lang="en-GB" sz="1400">
                <a:latin typeface="Arial"/>
                <a:ea typeface="Arial"/>
                <a:cs typeface="Arial"/>
                <a:sym typeface="Arial"/>
              </a:rPr>
              <a:t>We envision incorporating aerial vehicles will bolster the simulation to not just perform surveillance but also carrying out complex actions such as targeted spraying, pollination, or even the transport of smaller ground robots across difficult terrain.</a:t>
            </a:r>
            <a:endParaRPr sz="1400">
              <a:latin typeface="Arial"/>
              <a:ea typeface="Arial"/>
              <a:cs typeface="Arial"/>
              <a:sym typeface="Arial"/>
            </a:endParaRPr>
          </a:p>
          <a:p>
            <a:pPr indent="-317500" lvl="0" marL="457200" rtl="0" algn="l">
              <a:spcBef>
                <a:spcPts val="0"/>
              </a:spcBef>
              <a:spcAft>
                <a:spcPts val="0"/>
              </a:spcAft>
              <a:buSzPts val="1400"/>
              <a:buAutoNum type="arabicPeriod"/>
            </a:pPr>
            <a:r>
              <a:rPr lang="en-GB" sz="1400">
                <a:latin typeface="Arial"/>
                <a:ea typeface="Arial"/>
                <a:cs typeface="Arial"/>
                <a:sym typeface="Arial"/>
              </a:rPr>
              <a:t>By leveraging machine learning tools like TensorFlow, we can train our agents to not only detect weeds but also identify disease in crops such as soybeans. This advancement would be a significant step toward holistic crop management, where early detection and treatment of disease are critical for yield optimization</a:t>
            </a:r>
            <a:endParaRPr sz="1400">
              <a:latin typeface="Arial"/>
              <a:ea typeface="Arial"/>
              <a:cs typeface="Arial"/>
              <a:sym typeface="Arial"/>
            </a:endParaRPr>
          </a:p>
          <a:p>
            <a:pPr indent="-317500" lvl="0" marL="457200" rtl="0" algn="l">
              <a:spcBef>
                <a:spcPts val="0"/>
              </a:spcBef>
              <a:spcAft>
                <a:spcPts val="0"/>
              </a:spcAft>
              <a:buSzPts val="1400"/>
              <a:buAutoNum type="arabicPeriod"/>
            </a:pPr>
            <a:r>
              <a:rPr lang="en-GB" sz="1400">
                <a:latin typeface="Arial"/>
                <a:ea typeface="Arial"/>
                <a:cs typeface="Arial"/>
                <a:sym typeface="Arial"/>
              </a:rPr>
              <a:t>From our Behaviorspace experiments, we recognize that an increase in search radius and drone quantity have a proportional effect on the efficiency and optimization of the swarm. By refining the PSO parameters and introducing adaptive mechanisms, we will ensure that our robots not only work smarter but also conserve energy, thus enhancing the sustainability of the operation.</a:t>
            </a:r>
            <a:endParaRPr sz="1400">
              <a:latin typeface="Arial"/>
              <a:ea typeface="Arial"/>
              <a:cs typeface="Arial"/>
              <a:sym typeface="Arial"/>
            </a:endParaRPr>
          </a:p>
        </p:txBody>
      </p:sp>
      <p:sp>
        <p:nvSpPr>
          <p:cNvPr id="335" name="Google Shape;335;g2cbfb0da324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ff32b8034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26ff32b8034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49" name="Google Shape;349;g26ff32b8034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ff32b8034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6ff32b8034_5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6ff32b8034_5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ff32b8034_5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26ff32b8034_5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6ff32b8034_5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be5ba408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cbe5ba408f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69" name="Google Shape;169;g2cbe5ba408f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bfb0da3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2cbfb0da32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4000"/>
              <a:buFont typeface="Meiryo"/>
              <a:buNone/>
            </a:pPr>
            <a:r>
              <a:rPr lang="en-GB" sz="1411">
                <a:solidFill>
                  <a:srgbClr val="3F3F3F"/>
                </a:solidFill>
                <a:latin typeface="Arial"/>
                <a:ea typeface="Arial"/>
                <a:cs typeface="Arial"/>
                <a:sym typeface="Arial"/>
              </a:rPr>
              <a:t>Our group consists of ALM students of different programs with business, technology and design backgrounds.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r>
              <a:rPr lang="en-GB" sz="1411">
                <a:solidFill>
                  <a:srgbClr val="3F3F3F"/>
                </a:solidFill>
                <a:latin typeface="Arial"/>
                <a:ea typeface="Arial"/>
                <a:cs typeface="Arial"/>
                <a:sym typeface="Arial"/>
              </a:rPr>
              <a:t>We broke down the individual roles and responsibilities to align to our respective skills, but still maintained a strong collaborative relationship over the course of the semester to see the Term Project to completion.</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4000"/>
              <a:buFont typeface="Arial"/>
              <a:buNone/>
            </a:pPr>
            <a:r>
              <a:t/>
            </a:r>
            <a:endParaRPr sz="900"/>
          </a:p>
        </p:txBody>
      </p:sp>
      <p:sp>
        <p:nvSpPr>
          <p:cNvPr id="175" name="Google Shape;175;g2cbfb0da32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fd171a63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6fd171a631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4000"/>
              <a:buFont typeface="Meiryo"/>
              <a:buNone/>
            </a:pPr>
            <a:r>
              <a:rPr lang="en-GB" sz="1411">
                <a:solidFill>
                  <a:srgbClr val="3F3F3F"/>
                </a:solidFill>
                <a:latin typeface="Arial"/>
                <a:ea typeface="Arial"/>
                <a:cs typeface="Arial"/>
                <a:sym typeface="Arial"/>
              </a:rPr>
              <a:t>We built a Particle Swarm Optimization simulation algorithm of Swarm Robotics for ground robots and drones in an Agent-Based Model to </a:t>
            </a:r>
            <a:r>
              <a:rPr lang="en-GB" sz="1411">
                <a:solidFill>
                  <a:srgbClr val="3F3F3F"/>
                </a:solidFill>
                <a:latin typeface="Arial"/>
                <a:ea typeface="Arial"/>
                <a:cs typeface="Arial"/>
                <a:sym typeface="Arial"/>
              </a:rPr>
              <a:t>improve</a:t>
            </a:r>
            <a:r>
              <a:rPr lang="en-GB" sz="1411">
                <a:solidFill>
                  <a:srgbClr val="3F3F3F"/>
                </a:solidFill>
                <a:latin typeface="Arial"/>
                <a:ea typeface="Arial"/>
                <a:cs typeface="Arial"/>
                <a:sym typeface="Arial"/>
              </a:rPr>
              <a:t> crop yields.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GB" sz="1411">
                <a:solidFill>
                  <a:srgbClr val="3F3F3F"/>
                </a:solidFill>
                <a:latin typeface="Arial"/>
                <a:ea typeface="Arial"/>
                <a:cs typeface="Arial"/>
                <a:sym typeface="Arial"/>
              </a:rPr>
              <a:t>The algorithm focuses on:</a:t>
            </a:r>
            <a:endParaRPr sz="1411">
              <a:solidFill>
                <a:srgbClr val="3F3F3F"/>
              </a:solidFill>
              <a:latin typeface="Arial"/>
              <a:ea typeface="Arial"/>
              <a:cs typeface="Arial"/>
              <a:sym typeface="Arial"/>
            </a:endParaRPr>
          </a:p>
          <a:p>
            <a:pPr indent="-318204" lvl="0" marL="457200" rtl="0" algn="l">
              <a:lnSpc>
                <a:spcPct val="100000"/>
              </a:lnSpc>
              <a:spcBef>
                <a:spcPts val="0"/>
              </a:spcBef>
              <a:spcAft>
                <a:spcPts val="0"/>
              </a:spcAft>
              <a:buClr>
                <a:srgbClr val="3F3F3F"/>
              </a:buClr>
              <a:buSzPts val="1411"/>
              <a:buFont typeface="Arial"/>
              <a:buChar char="-"/>
            </a:pPr>
            <a:r>
              <a:rPr lang="en-GB" sz="1411">
                <a:solidFill>
                  <a:srgbClr val="3F3F3F"/>
                </a:solidFill>
                <a:latin typeface="Arial"/>
                <a:ea typeface="Arial"/>
                <a:cs typeface="Arial"/>
                <a:sym typeface="Arial"/>
              </a:rPr>
              <a:t>efficiency and effectiveness in communication between the drones and ground robots</a:t>
            </a:r>
            <a:endParaRPr sz="1411">
              <a:solidFill>
                <a:srgbClr val="3F3F3F"/>
              </a:solidFill>
              <a:latin typeface="Arial"/>
              <a:ea typeface="Arial"/>
              <a:cs typeface="Arial"/>
              <a:sym typeface="Arial"/>
            </a:endParaRPr>
          </a:p>
          <a:p>
            <a:pPr indent="-318204" lvl="0" marL="457200" rtl="0" algn="l">
              <a:lnSpc>
                <a:spcPct val="100000"/>
              </a:lnSpc>
              <a:spcBef>
                <a:spcPts val="0"/>
              </a:spcBef>
              <a:spcAft>
                <a:spcPts val="0"/>
              </a:spcAft>
              <a:buClr>
                <a:srgbClr val="3F3F3F"/>
              </a:buClr>
              <a:buSzPts val="1411"/>
              <a:buFont typeface="Arial"/>
              <a:buChar char="-"/>
            </a:pPr>
            <a:r>
              <a:rPr lang="en-GB" sz="1411">
                <a:solidFill>
                  <a:srgbClr val="3F3F3F"/>
                </a:solidFill>
                <a:latin typeface="Arial"/>
                <a:ea typeface="Arial"/>
                <a:cs typeface="Arial"/>
                <a:sym typeface="Arial"/>
              </a:rPr>
              <a:t>path planning, optimization, and coordination</a:t>
            </a:r>
            <a:endParaRPr sz="1411">
              <a:solidFill>
                <a:srgbClr val="3F3F3F"/>
              </a:solidFill>
              <a:latin typeface="Arial"/>
              <a:ea typeface="Arial"/>
              <a:cs typeface="Arial"/>
              <a:sym typeface="Arial"/>
            </a:endParaRPr>
          </a:p>
          <a:p>
            <a:pPr indent="-318204" lvl="0" marL="457200" rtl="0" algn="l">
              <a:lnSpc>
                <a:spcPct val="100000"/>
              </a:lnSpc>
              <a:spcBef>
                <a:spcPts val="0"/>
              </a:spcBef>
              <a:spcAft>
                <a:spcPts val="0"/>
              </a:spcAft>
              <a:buClr>
                <a:srgbClr val="3F3F3F"/>
              </a:buClr>
              <a:buSzPts val="1411"/>
              <a:buFont typeface="Arial"/>
              <a:buChar char="-"/>
            </a:pPr>
            <a:r>
              <a:rPr lang="en-GB" sz="1411">
                <a:solidFill>
                  <a:srgbClr val="3F3F3F"/>
                </a:solidFill>
                <a:latin typeface="Arial"/>
                <a:ea typeface="Arial"/>
                <a:cs typeface="Arial"/>
                <a:sym typeface="Arial"/>
              </a:rPr>
              <a:t>weed detection </a:t>
            </a:r>
            <a:r>
              <a:rPr b="1" lang="en-GB" sz="1411">
                <a:solidFill>
                  <a:srgbClr val="38761D"/>
                </a:solidFill>
                <a:latin typeface="Arial"/>
                <a:ea typeface="Arial"/>
                <a:cs typeface="Arial"/>
                <a:sym typeface="Arial"/>
              </a:rPr>
              <a:t>and correction</a:t>
            </a:r>
            <a:endParaRPr b="1" sz="1411">
              <a:solidFill>
                <a:srgbClr val="38761D"/>
              </a:solidFill>
              <a:latin typeface="Arial"/>
              <a:ea typeface="Arial"/>
              <a:cs typeface="Arial"/>
              <a:sym typeface="Arial"/>
            </a:endParaRPr>
          </a:p>
          <a:p>
            <a:pPr indent="0" lvl="0" marL="457200" rtl="0" algn="l">
              <a:lnSpc>
                <a:spcPct val="100000"/>
              </a:lnSpc>
              <a:spcBef>
                <a:spcPts val="0"/>
              </a:spcBef>
              <a:spcAft>
                <a:spcPts val="0"/>
              </a:spcAft>
              <a:buClr>
                <a:schemeClr val="dk1"/>
              </a:buClr>
              <a:buSzPts val="4000"/>
              <a:buFont typeface="Arial"/>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4000"/>
              <a:buFont typeface="Arial"/>
              <a:buNone/>
            </a:pPr>
            <a:r>
              <a:rPr lang="en-GB" sz="1411">
                <a:solidFill>
                  <a:srgbClr val="3F3F3F"/>
                </a:solidFill>
                <a:latin typeface="Arial"/>
                <a:ea typeface="Arial"/>
                <a:cs typeface="Arial"/>
                <a:sym typeface="Arial"/>
              </a:rPr>
              <a:t>The project will explore scenarios with ground-only swarm robots and a combination of ground and aerial vehicles, using the </a:t>
            </a:r>
            <a:r>
              <a:rPr b="1" lang="en-GB" sz="1411">
                <a:solidFill>
                  <a:srgbClr val="38761D"/>
                </a:solidFill>
                <a:latin typeface="Arial"/>
                <a:ea typeface="Arial"/>
                <a:cs typeface="Arial"/>
                <a:sym typeface="Arial"/>
              </a:rPr>
              <a:t>Netlogo </a:t>
            </a:r>
            <a:r>
              <a:rPr lang="en-GB" sz="1411">
                <a:solidFill>
                  <a:srgbClr val="3F3F3F"/>
                </a:solidFill>
                <a:latin typeface="Arial"/>
                <a:ea typeface="Arial"/>
                <a:cs typeface="Arial"/>
                <a:sym typeface="Arial"/>
              </a:rPr>
              <a:t>for agent-based modeling (ABM).</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4000"/>
              <a:buFont typeface="Arial"/>
              <a:buNone/>
            </a:pPr>
            <a:r>
              <a:t/>
            </a:r>
            <a:endParaRPr sz="1711">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4000"/>
              <a:buFont typeface="Arial"/>
              <a:buNone/>
            </a:pPr>
            <a:r>
              <a:rPr lang="en-GB" sz="1411">
                <a:solidFill>
                  <a:srgbClr val="3F3F3F"/>
                </a:solidFill>
                <a:latin typeface="Arial"/>
                <a:ea typeface="Arial"/>
                <a:cs typeface="Arial"/>
                <a:sym typeface="Arial"/>
              </a:rPr>
              <a:t>Note on Changes: </a:t>
            </a:r>
            <a:endParaRPr sz="1411">
              <a:solidFill>
                <a:srgbClr val="3F3F3F"/>
              </a:solidFill>
              <a:latin typeface="Arial"/>
              <a:ea typeface="Arial"/>
              <a:cs typeface="Arial"/>
              <a:sym typeface="Arial"/>
            </a:endParaRPr>
          </a:p>
          <a:p>
            <a:pPr indent="-318204" lvl="0" marL="457200" rtl="0" algn="l">
              <a:lnSpc>
                <a:spcPct val="100000"/>
              </a:lnSpc>
              <a:spcBef>
                <a:spcPts val="0"/>
              </a:spcBef>
              <a:spcAft>
                <a:spcPts val="0"/>
              </a:spcAft>
              <a:buClr>
                <a:srgbClr val="B45F06"/>
              </a:buClr>
              <a:buSzPts val="1411"/>
              <a:buFont typeface="Arial"/>
              <a:buAutoNum type="alphaLcPeriod"/>
            </a:pPr>
            <a:r>
              <a:rPr lang="en-GB" sz="1411">
                <a:solidFill>
                  <a:srgbClr val="B45F06"/>
                </a:solidFill>
                <a:latin typeface="Arial"/>
                <a:ea typeface="Arial"/>
                <a:cs typeface="Arial"/>
                <a:sym typeface="Arial"/>
              </a:rPr>
              <a:t>Initially we had planned Weed Detection/ Plant disease identification, however, in the simulation we have added Weed Correction mechanism which removes weed in the simulation.</a:t>
            </a:r>
            <a:endParaRPr sz="1411">
              <a:solidFill>
                <a:srgbClr val="B45F06"/>
              </a:solidFill>
              <a:latin typeface="Arial"/>
              <a:ea typeface="Arial"/>
              <a:cs typeface="Arial"/>
              <a:sym typeface="Arial"/>
            </a:endParaRPr>
          </a:p>
          <a:p>
            <a:pPr indent="-318204" lvl="0" marL="457200" rtl="0" algn="l">
              <a:lnSpc>
                <a:spcPct val="100000"/>
              </a:lnSpc>
              <a:spcBef>
                <a:spcPts val="0"/>
              </a:spcBef>
              <a:spcAft>
                <a:spcPts val="0"/>
              </a:spcAft>
              <a:buClr>
                <a:srgbClr val="B45F06"/>
              </a:buClr>
              <a:buSzPts val="1411"/>
              <a:buFont typeface="Arial"/>
              <a:buAutoNum type="alphaLcPeriod"/>
            </a:pPr>
            <a:r>
              <a:rPr lang="en-GB" sz="1411">
                <a:solidFill>
                  <a:srgbClr val="B45F06"/>
                </a:solidFill>
                <a:latin typeface="Arial"/>
                <a:ea typeface="Arial"/>
                <a:cs typeface="Arial"/>
                <a:sym typeface="Arial"/>
              </a:rPr>
              <a:t>We also used Netlogo instead of Python MESA as we had difficulty in navigating through the coding and visualization with Python MESA</a:t>
            </a:r>
            <a:endParaRPr sz="900"/>
          </a:p>
        </p:txBody>
      </p:sp>
      <p:sp>
        <p:nvSpPr>
          <p:cNvPr id="192" name="Google Shape;192;g26fd171a631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fdacb952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6fdacb952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400">
                <a:latin typeface="Arial"/>
                <a:ea typeface="Arial"/>
                <a:cs typeface="Arial"/>
                <a:sym typeface="Arial"/>
              </a:rPr>
              <a:t>Our project has real world applications for advancement of automating farming practices, optimizing resources, and reducing the environmental footprint of agricultural activities.</a:t>
            </a:r>
            <a:endParaRPr sz="1400">
              <a:latin typeface="Arial"/>
              <a:ea typeface="Arial"/>
              <a:cs typeface="Arial"/>
              <a:sym typeface="Arial"/>
            </a:endParaRPr>
          </a:p>
        </p:txBody>
      </p:sp>
      <p:sp>
        <p:nvSpPr>
          <p:cNvPr id="199" name="Google Shape;199;g26fdacb9528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ff32b8034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26ff32b8034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6ff32b8034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bfb0da32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cbfb0da32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600"/>
              <a:buNone/>
            </a:pPr>
            <a:r>
              <a:rPr b="1" lang="en-GB">
                <a:latin typeface="Arial"/>
                <a:ea typeface="Arial"/>
                <a:cs typeface="Arial"/>
                <a:sym typeface="Arial"/>
              </a:rPr>
              <a:t>Target Goal</a:t>
            </a:r>
            <a:endParaRPr>
              <a:latin typeface="Arial"/>
              <a:ea typeface="Arial"/>
              <a:cs typeface="Arial"/>
              <a:sym typeface="Arial"/>
            </a:endParaRPr>
          </a:p>
          <a:p>
            <a:pPr indent="-317500" lvl="0" marL="457200" rtl="0" algn="l">
              <a:lnSpc>
                <a:spcPct val="100000"/>
              </a:lnSpc>
              <a:spcBef>
                <a:spcPts val="0"/>
              </a:spcBef>
              <a:spcAft>
                <a:spcPts val="0"/>
              </a:spcAft>
              <a:buClr>
                <a:srgbClr val="38761D"/>
              </a:buClr>
              <a:buSzPts val="1400"/>
              <a:buChar char="-"/>
            </a:pPr>
            <a:r>
              <a:rPr lang="en-GB" sz="1400">
                <a:solidFill>
                  <a:srgbClr val="38761D"/>
                </a:solidFill>
                <a:latin typeface="Arial"/>
                <a:ea typeface="Arial"/>
                <a:cs typeface="Arial"/>
                <a:sym typeface="Arial"/>
              </a:rPr>
              <a:t>Explore coordination in the ground robots and drones for successful weed detection on datasets of soybean plants</a:t>
            </a:r>
            <a:endParaRPr sz="1400">
              <a:latin typeface="Arial"/>
              <a:ea typeface="Arial"/>
              <a:cs typeface="Arial"/>
              <a:sym typeface="Arial"/>
            </a:endParaRPr>
          </a:p>
          <a:p>
            <a:pPr indent="-317500" lvl="0" marL="457200" rtl="0" algn="l">
              <a:lnSpc>
                <a:spcPct val="100000"/>
              </a:lnSpc>
              <a:spcBef>
                <a:spcPts val="0"/>
              </a:spcBef>
              <a:spcAft>
                <a:spcPts val="0"/>
              </a:spcAft>
              <a:buClr>
                <a:srgbClr val="38761D"/>
              </a:buClr>
              <a:buSzPts val="1400"/>
              <a:buChar char="-"/>
            </a:pPr>
            <a:r>
              <a:rPr lang="en-GB" sz="1400">
                <a:solidFill>
                  <a:srgbClr val="38761D"/>
                </a:solidFill>
                <a:latin typeface="Arial"/>
                <a:ea typeface="Arial"/>
                <a:cs typeface="Arial"/>
                <a:sym typeface="Arial"/>
              </a:rPr>
              <a:t>Successfully simulate communication and basic path planning for ground swarm robots to explore Particle Swarm Optimization (PSO) algorithm</a:t>
            </a:r>
            <a:endParaRPr sz="1400">
              <a:latin typeface="Arial"/>
              <a:ea typeface="Arial"/>
              <a:cs typeface="Arial"/>
              <a:sym typeface="Arial"/>
            </a:endParaRPr>
          </a:p>
          <a:p>
            <a:pPr indent="-317500" lvl="0" marL="457200" rtl="0" algn="l">
              <a:lnSpc>
                <a:spcPct val="100000"/>
              </a:lnSpc>
              <a:spcBef>
                <a:spcPts val="0"/>
              </a:spcBef>
              <a:spcAft>
                <a:spcPts val="0"/>
              </a:spcAft>
              <a:buClr>
                <a:srgbClr val="38761D"/>
              </a:buClr>
              <a:buSzPts val="1400"/>
              <a:buChar char="-"/>
            </a:pPr>
            <a:r>
              <a:rPr lang="en-GB" sz="1400">
                <a:solidFill>
                  <a:srgbClr val="38761D"/>
                </a:solidFill>
                <a:latin typeface="Arial"/>
                <a:ea typeface="Arial"/>
                <a:cs typeface="Arial"/>
                <a:sym typeface="Arial"/>
              </a:rPr>
              <a:t>Enable coordination between the ground robots and aerial drones for defined use cases</a:t>
            </a:r>
            <a:endParaRPr sz="1400">
              <a:solidFill>
                <a:srgbClr val="38761D"/>
              </a:solidFill>
              <a:latin typeface="Arial"/>
              <a:ea typeface="Arial"/>
              <a:cs typeface="Arial"/>
              <a:sym typeface="Arial"/>
            </a:endParaRPr>
          </a:p>
          <a:p>
            <a:pPr indent="0" lvl="0" marL="89998" rtl="0" algn="ctr">
              <a:lnSpc>
                <a:spcPct val="100000"/>
              </a:lnSpc>
              <a:spcBef>
                <a:spcPts val="0"/>
              </a:spcBef>
              <a:spcAft>
                <a:spcPts val="0"/>
              </a:spcAft>
              <a:buSzPts val="1400"/>
              <a:buNone/>
            </a:pPr>
            <a:r>
              <a:rPr b="1" lang="en-GB" sz="1400">
                <a:latin typeface="Arial"/>
                <a:ea typeface="Arial"/>
                <a:cs typeface="Arial"/>
                <a:sym typeface="Arial"/>
              </a:rPr>
              <a:t>Stretch Goal</a:t>
            </a:r>
            <a:endParaRPr sz="1400">
              <a:latin typeface="Arial"/>
              <a:ea typeface="Arial"/>
              <a:cs typeface="Arial"/>
              <a:sym typeface="Arial"/>
            </a:endParaRPr>
          </a:p>
          <a:p>
            <a:pPr indent="-317500" lvl="0" marL="457200" rtl="0" algn="l">
              <a:lnSpc>
                <a:spcPct val="100000"/>
              </a:lnSpc>
              <a:spcBef>
                <a:spcPts val="0"/>
              </a:spcBef>
              <a:spcAft>
                <a:spcPts val="0"/>
              </a:spcAft>
              <a:buClr>
                <a:srgbClr val="FF0000"/>
              </a:buClr>
              <a:buSzPts val="1400"/>
              <a:buChar char="-"/>
            </a:pPr>
            <a:r>
              <a:rPr lang="en-GB" sz="1400">
                <a:solidFill>
                  <a:srgbClr val="FF0000"/>
                </a:solidFill>
                <a:latin typeface="Arial"/>
                <a:ea typeface="Arial"/>
                <a:cs typeface="Arial"/>
                <a:sym typeface="Arial"/>
              </a:rPr>
              <a:t>Implementing advanced coordination strategies, like rescue operations for stuck robots, and integrating aerial vehicles into the simulation for complex tasks</a:t>
            </a:r>
            <a:endParaRPr sz="1400">
              <a:solidFill>
                <a:srgbClr val="FF0000"/>
              </a:solidFill>
              <a:latin typeface="Arial"/>
              <a:ea typeface="Arial"/>
              <a:cs typeface="Arial"/>
              <a:sym typeface="Arial"/>
            </a:endParaRPr>
          </a:p>
          <a:p>
            <a:pPr indent="-317500" lvl="0" marL="457200" rtl="0" algn="l">
              <a:lnSpc>
                <a:spcPct val="100000"/>
              </a:lnSpc>
              <a:spcBef>
                <a:spcPts val="0"/>
              </a:spcBef>
              <a:spcAft>
                <a:spcPts val="0"/>
              </a:spcAft>
              <a:buClr>
                <a:srgbClr val="FF0000"/>
              </a:buClr>
              <a:buSzPts val="1400"/>
              <a:buChar char="-"/>
            </a:pPr>
            <a:r>
              <a:rPr lang="en-GB" sz="1400">
                <a:solidFill>
                  <a:srgbClr val="FF0000"/>
                </a:solidFill>
                <a:latin typeface="Arial"/>
                <a:ea typeface="Arial"/>
                <a:cs typeface="Arial"/>
                <a:sym typeface="Arial"/>
              </a:rPr>
              <a:t>Training agents to detect weed and diseased plants in soya beans using tools such as TensorFlow and integrate with NetLogo code for testing and analysis</a:t>
            </a:r>
            <a:endParaRPr sz="1400">
              <a:latin typeface="Arial"/>
              <a:ea typeface="Arial"/>
              <a:cs typeface="Arial"/>
              <a:sym typeface="Arial"/>
            </a:endParaRPr>
          </a:p>
          <a:p>
            <a:pPr indent="-317500" lvl="0" marL="457200" rtl="0" algn="l">
              <a:lnSpc>
                <a:spcPct val="100000"/>
              </a:lnSpc>
              <a:spcBef>
                <a:spcPts val="0"/>
              </a:spcBef>
              <a:spcAft>
                <a:spcPts val="0"/>
              </a:spcAft>
              <a:buClr>
                <a:srgbClr val="B45F06"/>
              </a:buClr>
              <a:buSzPts val="1400"/>
              <a:buChar char="-"/>
            </a:pPr>
            <a:r>
              <a:rPr lang="en-GB" sz="1400">
                <a:solidFill>
                  <a:srgbClr val="B45F06"/>
                </a:solidFill>
                <a:latin typeface="Arial"/>
                <a:ea typeface="Arial"/>
                <a:cs typeface="Arial"/>
                <a:sym typeface="Arial"/>
              </a:rPr>
              <a:t>Simulation of Weed Removal</a:t>
            </a:r>
            <a:endParaRPr sz="1400">
              <a:solidFill>
                <a:srgbClr val="B45F06"/>
              </a:solidFill>
              <a:latin typeface="Arial"/>
              <a:ea typeface="Arial"/>
              <a:cs typeface="Arial"/>
              <a:sym typeface="Arial"/>
            </a:endParaRPr>
          </a:p>
          <a:p>
            <a:pPr indent="-317500" lvl="0" marL="457200" rtl="0" algn="l">
              <a:lnSpc>
                <a:spcPct val="100000"/>
              </a:lnSpc>
              <a:spcBef>
                <a:spcPts val="0"/>
              </a:spcBef>
              <a:spcAft>
                <a:spcPts val="0"/>
              </a:spcAft>
              <a:buClr>
                <a:srgbClr val="B45F06"/>
              </a:buClr>
              <a:buSzPts val="1400"/>
              <a:buChar char="-"/>
            </a:pPr>
            <a:r>
              <a:rPr lang="en-GB" sz="1400">
                <a:solidFill>
                  <a:srgbClr val="B45F06"/>
                </a:solidFill>
                <a:latin typeface="Arial"/>
                <a:ea typeface="Arial"/>
                <a:cs typeface="Arial"/>
                <a:sym typeface="Arial"/>
              </a:rPr>
              <a:t>Determine energy consumption to determine efficiency</a:t>
            </a:r>
            <a:endParaRPr>
              <a:solidFill>
                <a:srgbClr val="38761D"/>
              </a:solidFill>
              <a:latin typeface="Arial"/>
              <a:ea typeface="Arial"/>
              <a:cs typeface="Arial"/>
              <a:sym typeface="Arial"/>
            </a:endParaRPr>
          </a:p>
        </p:txBody>
      </p:sp>
      <p:sp>
        <p:nvSpPr>
          <p:cNvPr id="217" name="Google Shape;217;g2cbfb0da324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fd171a631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6fd171a631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We set up the simulation in NetLogo with the virtual </a:t>
            </a:r>
            <a:r>
              <a:rPr lang="en-GB" sz="1411">
                <a:solidFill>
                  <a:srgbClr val="3F3F3F"/>
                </a:solidFill>
                <a:latin typeface="Arial"/>
                <a:ea typeface="Arial"/>
                <a:cs typeface="Arial"/>
                <a:sym typeface="Arial"/>
              </a:rPr>
              <a:t>representation</a:t>
            </a:r>
            <a:r>
              <a:rPr lang="en-GB" sz="1411">
                <a:solidFill>
                  <a:srgbClr val="3F3F3F"/>
                </a:solidFill>
                <a:latin typeface="Arial"/>
                <a:ea typeface="Arial"/>
                <a:cs typeface="Arial"/>
                <a:sym typeface="Arial"/>
              </a:rPr>
              <a:t> of an agricultural field divided into patches that can either contain weeds, crops, or be empty. After several rounds of iteration, debugging and collaboration, we landed on a final version of the simulation that had these takeaways.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First, &lt;PSO&gt;</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We also ran tests in the NetLogo Behaviorspace which gleaned valuable insights on the trade-offs between search thoroughness, energy efficiency, and robot responsiveness. The key findings are &lt;findings&gt;</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Inertia affects the movement patterns and response rates of the robots.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sz="1411">
              <a:solidFill>
                <a:srgbClr val="3F3F3F"/>
              </a:solidFill>
              <a:latin typeface="Arial"/>
              <a:ea typeface="Arial"/>
              <a:cs typeface="Arial"/>
              <a:sym typeface="Arial"/>
            </a:endParaRPr>
          </a:p>
          <a:p>
            <a:pPr indent="0" lvl="0" marL="0" rtl="0" algn="l">
              <a:lnSpc>
                <a:spcPct val="100000"/>
              </a:lnSpc>
              <a:spcBef>
                <a:spcPts val="0"/>
              </a:spcBef>
              <a:spcAft>
                <a:spcPts val="0"/>
              </a:spcAft>
              <a:buNone/>
            </a:pPr>
            <a:r>
              <a:rPr lang="en-GB" sz="1411">
                <a:solidFill>
                  <a:srgbClr val="3F3F3F"/>
                </a:solidFill>
                <a:latin typeface="Arial"/>
                <a:ea typeface="Arial"/>
                <a:cs typeface="Arial"/>
                <a:sym typeface="Arial"/>
              </a:rPr>
              <a:t>Increased robot populations cover more area but may also lead to increased energy consumption without corresponding efficiency gains in weed detection.</a:t>
            </a:r>
            <a:endParaRPr sz="1411">
              <a:solidFill>
                <a:srgbClr val="3F3F3F"/>
              </a:solidFill>
              <a:latin typeface="Arial"/>
              <a:ea typeface="Arial"/>
              <a:cs typeface="Arial"/>
              <a:sym typeface="Arial"/>
            </a:endParaRPr>
          </a:p>
        </p:txBody>
      </p:sp>
      <p:sp>
        <p:nvSpPr>
          <p:cNvPr id="228" name="Google Shape;228;g26fd171a631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15" name="Shape 15"/>
        <p:cNvGrpSpPr/>
        <p:nvPr/>
      </p:nvGrpSpPr>
      <p:grpSpPr>
        <a:xfrm>
          <a:off x="0" y="0"/>
          <a:ext cx="0" cy="0"/>
          <a:chOff x="0" y="0"/>
          <a:chExt cx="0" cy="0"/>
        </a:xfrm>
      </p:grpSpPr>
      <p:sp>
        <p:nvSpPr>
          <p:cNvPr id="16" name="Google Shape;16;p17"/>
          <p:cNvSpPr/>
          <p:nvPr>
            <p:ph idx="2" type="pic"/>
          </p:nvPr>
        </p:nvSpPr>
        <p:spPr>
          <a:xfrm>
            <a:off x="1524" y="0"/>
            <a:ext cx="12188952" cy="6858000"/>
          </a:xfrm>
          <a:prstGeom prst="rect">
            <a:avLst/>
          </a:prstGeom>
          <a:solidFill>
            <a:schemeClr val="accent4"/>
          </a:solidFill>
          <a:ln>
            <a:noFill/>
          </a:ln>
        </p:spPr>
      </p:sp>
      <p:sp>
        <p:nvSpPr>
          <p:cNvPr id="17" name="Google Shape;17;p17"/>
          <p:cNvSpPr txBox="1"/>
          <p:nvPr>
            <p:ph type="ctrTitle"/>
          </p:nvPr>
        </p:nvSpPr>
        <p:spPr>
          <a:xfrm>
            <a:off x="1393372" y="982436"/>
            <a:ext cx="9405257" cy="4893128"/>
          </a:xfrm>
          <a:prstGeom prst="rect">
            <a:avLst/>
          </a:prstGeom>
          <a:solidFill>
            <a:schemeClr val="lt1">
              <a:alpha val="89019"/>
            </a:schemeClr>
          </a:solidFill>
          <a:ln>
            <a:noFill/>
          </a:ln>
          <a:effectLst>
            <a:outerShdw sx="107000" rotWithShape="0" algn="ctr" sy="107000">
              <a:schemeClr val="lt1">
                <a:alpha val="49019"/>
              </a:schemeClr>
            </a:outerShdw>
          </a:effectLst>
        </p:spPr>
        <p:txBody>
          <a:bodyPr anchorCtr="0" anchor="ctr" bIns="365750" lIns="109725" spcFirstLastPara="1" rIns="109725" wrap="square" tIns="109725">
            <a:noAutofit/>
          </a:bodyPr>
          <a:lstStyle>
            <a:lvl1pPr lvl="0" algn="ctr">
              <a:lnSpc>
                <a:spcPct val="100000"/>
              </a:lnSpc>
              <a:spcBef>
                <a:spcPts val="0"/>
              </a:spcBef>
              <a:spcAft>
                <a:spcPts val="0"/>
              </a:spcAft>
              <a:buClr>
                <a:srgbClr val="3F3F3F"/>
              </a:buClr>
              <a:buSzPts val="4800"/>
              <a:buFont typeface="Meiryo"/>
              <a:buNone/>
              <a:defRPr b="1" sz="48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7"/>
          <p:cNvSpPr/>
          <p:nvPr/>
        </p:nvSpPr>
        <p:spPr>
          <a:xfrm flipH="1" rot="-300000">
            <a:off x="825194" y="576713"/>
            <a:ext cx="10456673" cy="5772428"/>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Tree>
  </p:cSld>
  <p:clrMapOvr>
    <a:masterClrMapping/>
  </p:clrMapOvr>
  <p:extLst>
    <p:ext uri="{DCECCB84-F9BA-43D5-87BE-67443E8EF086}">
      <p15:sldGuideLst>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2">
  <p:cSld name="Comparison 2">
    <p:spTree>
      <p:nvGrpSpPr>
        <p:cNvPr id="91" name="Shape 91"/>
        <p:cNvGrpSpPr/>
        <p:nvPr/>
      </p:nvGrpSpPr>
      <p:grpSpPr>
        <a:xfrm>
          <a:off x="0" y="0"/>
          <a:ext cx="0" cy="0"/>
          <a:chOff x="0" y="0"/>
          <a:chExt cx="0" cy="0"/>
        </a:xfrm>
      </p:grpSpPr>
      <p:sp>
        <p:nvSpPr>
          <p:cNvPr id="92" name="Google Shape;92;p24"/>
          <p:cNvSpPr/>
          <p:nvPr/>
        </p:nvSpPr>
        <p:spPr>
          <a:xfrm flipH="1">
            <a:off x="7769179" y="-777822"/>
            <a:ext cx="4288839" cy="2239437"/>
          </a:xfrm>
          <a:custGeom>
            <a:rect b="b" l="l" r="r" t="t"/>
            <a:pathLst>
              <a:path extrusionOk="0" h="2540357" w="4865144">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3" name="Google Shape;93;p24"/>
          <p:cNvSpPr/>
          <p:nvPr/>
        </p:nvSpPr>
        <p:spPr>
          <a:xfrm flipH="1">
            <a:off x="7598723" y="-800508"/>
            <a:ext cx="4629749" cy="2423160"/>
          </a:xfrm>
          <a:custGeom>
            <a:rect b="b" l="l" r="r" t="t"/>
            <a:pathLst>
              <a:path extrusionOk="0" h="2733640" w="5251863">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4" name="Google Shape;94;p24"/>
          <p:cNvSpPr txBox="1"/>
          <p:nvPr>
            <p:ph type="title"/>
          </p:nvPr>
        </p:nvSpPr>
        <p:spPr>
          <a:xfrm>
            <a:off x="681038" y="442913"/>
            <a:ext cx="6901699" cy="1843087"/>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 type="body"/>
          </p:nvPr>
        </p:nvSpPr>
        <p:spPr>
          <a:xfrm>
            <a:off x="681039" y="2606040"/>
            <a:ext cx="5276480" cy="3394062"/>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96" name="Google Shape;96;p24"/>
          <p:cNvSpPr txBox="1"/>
          <p:nvPr>
            <p:ph idx="2" type="body"/>
          </p:nvPr>
        </p:nvSpPr>
        <p:spPr>
          <a:xfrm>
            <a:off x="6236159" y="2606040"/>
            <a:ext cx="5274802" cy="3394062"/>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97" name="Google Shape;97;p24"/>
          <p:cNvSpPr/>
          <p:nvPr/>
        </p:nvSpPr>
        <p:spPr>
          <a:xfrm>
            <a:off x="7999583" y="-795192"/>
            <a:ext cx="3828033" cy="2051003"/>
          </a:xfrm>
          <a:custGeom>
            <a:rect b="b" l="l" r="r" t="t"/>
            <a:pathLst>
              <a:path extrusionOk="0" h="2051003" w="382803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98" name="Google Shape;98;p24"/>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4"/>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4"/>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showMasterSp="0">
  <p:cSld name="Chart 2">
    <p:spTree>
      <p:nvGrpSpPr>
        <p:cNvPr id="101" name="Shape 101"/>
        <p:cNvGrpSpPr/>
        <p:nvPr/>
      </p:nvGrpSpPr>
      <p:grpSpPr>
        <a:xfrm>
          <a:off x="0" y="0"/>
          <a:ext cx="0" cy="0"/>
          <a:chOff x="0" y="0"/>
          <a:chExt cx="0" cy="0"/>
        </a:xfrm>
      </p:grpSpPr>
      <p:sp>
        <p:nvSpPr>
          <p:cNvPr id="102" name="Google Shape;102;p27"/>
          <p:cNvSpPr txBox="1"/>
          <p:nvPr>
            <p:ph type="title"/>
          </p:nvPr>
        </p:nvSpPr>
        <p:spPr>
          <a:xfrm>
            <a:off x="681038" y="442913"/>
            <a:ext cx="10829923" cy="1344612"/>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7"/>
          <p:cNvSpPr txBox="1"/>
          <p:nvPr>
            <p:ph idx="1" type="body"/>
          </p:nvPr>
        </p:nvSpPr>
        <p:spPr>
          <a:xfrm>
            <a:off x="681038" y="2107096"/>
            <a:ext cx="10829923" cy="2846567"/>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04" name="Google Shape;104;p27"/>
          <p:cNvSpPr/>
          <p:nvPr>
            <p:ph idx="2" type="pic"/>
          </p:nvPr>
        </p:nvSpPr>
        <p:spPr>
          <a:xfrm>
            <a:off x="3353" y="3978381"/>
            <a:ext cx="12188647" cy="2879619"/>
          </a:xfrm>
          <a:prstGeom prst="rect">
            <a:avLst/>
          </a:prstGeom>
          <a:solidFill>
            <a:schemeClr val="accent4"/>
          </a:solidFill>
          <a:ln>
            <a:noFill/>
          </a:ln>
        </p:spPr>
      </p:sp>
      <p:sp>
        <p:nvSpPr>
          <p:cNvPr id="105" name="Google Shape;105;p27"/>
          <p:cNvSpPr/>
          <p:nvPr/>
        </p:nvSpPr>
        <p:spPr>
          <a:xfrm rot="5400000">
            <a:off x="5146277" y="-874927"/>
            <a:ext cx="1899138" cy="12191695"/>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6" name="Google Shape;106;p27"/>
          <p:cNvSpPr/>
          <p:nvPr/>
        </p:nvSpPr>
        <p:spPr>
          <a:xfrm rot="5400000">
            <a:off x="5143758" y="-1037574"/>
            <a:ext cx="1904176" cy="12191695"/>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7" name="Google Shape;107;p27"/>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7"/>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7"/>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able 1" showMasterSp="0">
  <p:cSld name="Content and Table 1">
    <p:spTree>
      <p:nvGrpSpPr>
        <p:cNvPr id="110" name="Shape 110"/>
        <p:cNvGrpSpPr/>
        <p:nvPr/>
      </p:nvGrpSpPr>
      <p:grpSpPr>
        <a:xfrm>
          <a:off x="0" y="0"/>
          <a:ext cx="0" cy="0"/>
          <a:chOff x="0" y="0"/>
          <a:chExt cx="0" cy="0"/>
        </a:xfrm>
      </p:grpSpPr>
      <p:sp>
        <p:nvSpPr>
          <p:cNvPr id="111" name="Google Shape;111;p25"/>
          <p:cNvSpPr txBox="1"/>
          <p:nvPr>
            <p:ph type="title"/>
          </p:nvPr>
        </p:nvSpPr>
        <p:spPr>
          <a:xfrm>
            <a:off x="681038" y="442220"/>
            <a:ext cx="7294563"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5"/>
          <p:cNvSpPr txBox="1"/>
          <p:nvPr>
            <p:ph idx="1" type="body"/>
          </p:nvPr>
        </p:nvSpPr>
        <p:spPr>
          <a:xfrm>
            <a:off x="681039" y="2429436"/>
            <a:ext cx="3086099" cy="3742764"/>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Font typeface="Arial"/>
              <a:buNone/>
              <a:defRPr sz="1800"/>
            </a:lvl1pPr>
            <a:lvl2pPr indent="-228600" lvl="1" marL="914400" algn="l">
              <a:lnSpc>
                <a:spcPct val="140000"/>
              </a:lnSpc>
              <a:spcBef>
                <a:spcPts val="930"/>
              </a:spcBef>
              <a:spcAft>
                <a:spcPts val="0"/>
              </a:spcAft>
              <a:buClr>
                <a:srgbClr val="3F3F3F"/>
              </a:buClr>
              <a:buSzPts val="1800"/>
              <a:buFont typeface="Arial"/>
              <a:buNone/>
              <a:defRPr sz="1800"/>
            </a:lvl2pPr>
            <a:lvl3pPr indent="-342900" lvl="2" marL="1371600" algn="l">
              <a:lnSpc>
                <a:spcPct val="140000"/>
              </a:lnSpc>
              <a:spcBef>
                <a:spcPts val="930"/>
              </a:spcBef>
              <a:spcAft>
                <a:spcPts val="0"/>
              </a:spcAft>
              <a:buClr>
                <a:srgbClr val="3F3F3F"/>
              </a:buClr>
              <a:buSzPts val="1800"/>
              <a:buFont typeface="Meiryo"/>
              <a:buChar char="–"/>
              <a:defRPr sz="1800"/>
            </a:lvl3pPr>
            <a:lvl4pPr indent="-342900" lvl="3" marL="1828800" algn="l">
              <a:lnSpc>
                <a:spcPct val="140000"/>
              </a:lnSpc>
              <a:spcBef>
                <a:spcPts val="930"/>
              </a:spcBef>
              <a:spcAft>
                <a:spcPts val="0"/>
              </a:spcAft>
              <a:buClr>
                <a:srgbClr val="3F3F3F"/>
              </a:buClr>
              <a:buSzPts val="1800"/>
              <a:buFont typeface="Meiryo"/>
              <a:buChar char="–"/>
              <a:defRPr sz="1800"/>
            </a:lvl4pPr>
            <a:lvl5pPr indent="-342900" lvl="4" marL="2286000" algn="l">
              <a:lnSpc>
                <a:spcPct val="140000"/>
              </a:lnSpc>
              <a:spcBef>
                <a:spcPts val="930"/>
              </a:spcBef>
              <a:spcAft>
                <a:spcPts val="0"/>
              </a:spcAft>
              <a:buClr>
                <a:srgbClr val="3F3F3F"/>
              </a:buClr>
              <a:buSzPts val="1800"/>
              <a:buFont typeface="Meiryo"/>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13" name="Google Shape;113;p25"/>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5"/>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5"/>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6" name="Shape 116"/>
        <p:cNvGrpSpPr/>
        <p:nvPr/>
      </p:nvGrpSpPr>
      <p:grpSpPr>
        <a:xfrm>
          <a:off x="0" y="0"/>
          <a:ext cx="0" cy="0"/>
          <a:chOff x="0" y="0"/>
          <a:chExt cx="0" cy="0"/>
        </a:xfrm>
      </p:grpSpPr>
      <p:sp>
        <p:nvSpPr>
          <p:cNvPr id="117" name="Google Shape;117;p29"/>
          <p:cNvSpPr txBox="1"/>
          <p:nvPr>
            <p:ph type="title"/>
          </p:nvPr>
        </p:nvSpPr>
        <p:spPr>
          <a:xfrm>
            <a:off x="681038" y="1014288"/>
            <a:ext cx="4980672" cy="2267614"/>
          </a:xfrm>
          <a:prstGeom prst="rect">
            <a:avLst/>
          </a:prstGeom>
          <a:noFill/>
          <a:ln>
            <a:noFill/>
          </a:ln>
        </p:spPr>
        <p:txBody>
          <a:bodyPr anchorCtr="0" anchor="t"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9"/>
          <p:cNvSpPr txBox="1"/>
          <p:nvPr>
            <p:ph idx="1" type="body"/>
          </p:nvPr>
        </p:nvSpPr>
        <p:spPr>
          <a:xfrm>
            <a:off x="681038" y="3499346"/>
            <a:ext cx="4980672" cy="2453700"/>
          </a:xfrm>
          <a:prstGeom prst="rect">
            <a:avLst/>
          </a:prstGeom>
          <a:noFill/>
          <a:ln>
            <a:noFill/>
          </a:ln>
        </p:spPr>
        <p:txBody>
          <a:bodyPr anchorCtr="0" anchor="t" bIns="91425" lIns="109725" spcFirstLastPara="1" rIns="109725" wrap="square" tIns="109725">
            <a:noAutofit/>
          </a:bodyPr>
          <a:lstStyle>
            <a:lvl1pPr indent="-342900" lvl="0" marL="457200" algn="l">
              <a:lnSpc>
                <a:spcPct val="140000"/>
              </a:lnSpc>
              <a:spcBef>
                <a:spcPts val="930"/>
              </a:spcBef>
              <a:spcAft>
                <a:spcPts val="0"/>
              </a:spcAft>
              <a:buClr>
                <a:srgbClr val="3F3F3F"/>
              </a:buClr>
              <a:buSzPts val="1800"/>
              <a:buFont typeface="Meiryo"/>
              <a:buAutoNum type="arabicPeriod"/>
              <a:defRPr sz="1800"/>
            </a:lvl1pPr>
            <a:lvl2pPr indent="-342900" lvl="1" marL="914400" algn="l">
              <a:lnSpc>
                <a:spcPct val="140000"/>
              </a:lnSpc>
              <a:spcBef>
                <a:spcPts val="930"/>
              </a:spcBef>
              <a:spcAft>
                <a:spcPts val="0"/>
              </a:spcAft>
              <a:buClr>
                <a:srgbClr val="3F3F3F"/>
              </a:buClr>
              <a:buSzPts val="1800"/>
              <a:buFont typeface="Meiryo"/>
              <a:buAutoNum type="alphaLcPeriod"/>
              <a:defRPr sz="1800"/>
            </a:lvl2pPr>
            <a:lvl3pPr indent="-342900" lvl="2" marL="1371600" algn="l">
              <a:lnSpc>
                <a:spcPct val="140000"/>
              </a:lnSpc>
              <a:spcBef>
                <a:spcPts val="930"/>
              </a:spcBef>
              <a:spcAft>
                <a:spcPts val="0"/>
              </a:spcAft>
              <a:buClr>
                <a:srgbClr val="3F3F3F"/>
              </a:buClr>
              <a:buSzPts val="1800"/>
              <a:buFont typeface="Meiryo"/>
              <a:buAutoNum type="arabicParenR"/>
              <a:defRPr sz="1800"/>
            </a:lvl3pPr>
            <a:lvl4pPr indent="-342900" lvl="3" marL="1828800" algn="l">
              <a:lnSpc>
                <a:spcPct val="140000"/>
              </a:lnSpc>
              <a:spcBef>
                <a:spcPts val="930"/>
              </a:spcBef>
              <a:spcAft>
                <a:spcPts val="0"/>
              </a:spcAft>
              <a:buClr>
                <a:srgbClr val="3F3F3F"/>
              </a:buClr>
              <a:buSzPts val="1800"/>
              <a:buFont typeface="Meiryo"/>
              <a:buAutoNum type="alphaLcParenR"/>
              <a:defRPr sz="1800"/>
            </a:lvl4pPr>
            <a:lvl5pPr indent="-342900" lvl="4" marL="2286000" algn="l">
              <a:lnSpc>
                <a:spcPct val="140000"/>
              </a:lnSpc>
              <a:spcBef>
                <a:spcPts val="930"/>
              </a:spcBef>
              <a:spcAft>
                <a:spcPts val="0"/>
              </a:spcAft>
              <a:buClr>
                <a:srgbClr val="3F3F3F"/>
              </a:buClr>
              <a:buSzPts val="1800"/>
              <a:buFont typeface="Meiryo"/>
              <a:buAutoNum type="romanLcPeriod"/>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19" name="Google Shape;119;p29"/>
          <p:cNvSpPr txBox="1"/>
          <p:nvPr>
            <p:ph idx="2" type="body"/>
          </p:nvPr>
        </p:nvSpPr>
        <p:spPr>
          <a:xfrm>
            <a:off x="5859780" y="1014288"/>
            <a:ext cx="5651181" cy="4938758"/>
          </a:xfrm>
          <a:prstGeom prst="rect">
            <a:avLst/>
          </a:prstGeom>
          <a:noFill/>
          <a:ln>
            <a:noFill/>
          </a:ln>
        </p:spPr>
        <p:txBody>
          <a:bodyPr anchorCtr="0" anchor="b"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Font typeface="Arial"/>
              <a:buNone/>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Font typeface="Meiryo"/>
              <a:buChar char="–"/>
              <a:defRPr sz="1800"/>
            </a:lvl3pPr>
            <a:lvl4pPr indent="-342900" lvl="3" marL="1828800" algn="l">
              <a:lnSpc>
                <a:spcPct val="140000"/>
              </a:lnSpc>
              <a:spcBef>
                <a:spcPts val="930"/>
              </a:spcBef>
              <a:spcAft>
                <a:spcPts val="0"/>
              </a:spcAft>
              <a:buClr>
                <a:srgbClr val="3F3F3F"/>
              </a:buClr>
              <a:buSzPts val="1800"/>
              <a:buFont typeface="Meiryo"/>
              <a:buChar char="–"/>
              <a:defRPr sz="1800"/>
            </a:lvl4pPr>
            <a:lvl5pPr indent="-342900" lvl="4" marL="2286000" algn="l">
              <a:lnSpc>
                <a:spcPct val="140000"/>
              </a:lnSpc>
              <a:spcBef>
                <a:spcPts val="930"/>
              </a:spcBef>
              <a:spcAft>
                <a:spcPts val="0"/>
              </a:spcAft>
              <a:buClr>
                <a:srgbClr val="3F3F3F"/>
              </a:buClr>
              <a:buSzPts val="1800"/>
              <a:buFont typeface="Meiryo"/>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20" name="Google Shape;120;p29"/>
          <p:cNvSpPr/>
          <p:nvPr/>
        </p:nvSpPr>
        <p:spPr>
          <a:xfrm rot="7684585">
            <a:off x="10477325" y="-112329"/>
            <a:ext cx="888696" cy="845489"/>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1" name="Google Shape;121;p29"/>
          <p:cNvSpPr/>
          <p:nvPr/>
        </p:nvSpPr>
        <p:spPr>
          <a:xfrm rot="7684585">
            <a:off x="10443520" y="-146205"/>
            <a:ext cx="956307" cy="91324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2" name="Google Shape;122;p29"/>
          <p:cNvSpPr/>
          <p:nvPr/>
        </p:nvSpPr>
        <p:spPr>
          <a:xfrm rot="7684585">
            <a:off x="10516156" y="-67275"/>
            <a:ext cx="811034" cy="755381"/>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3" name="Google Shape;123;p29"/>
          <p:cNvSpPr/>
          <p:nvPr/>
        </p:nvSpPr>
        <p:spPr>
          <a:xfrm rot="7684585">
            <a:off x="10570396" y="-29948"/>
            <a:ext cx="702554" cy="680727"/>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124" name="Google Shape;124;p29"/>
          <p:cNvSpPr/>
          <p:nvPr/>
        </p:nvSpPr>
        <p:spPr>
          <a:xfrm rot="1841628">
            <a:off x="11354252" y="431135"/>
            <a:ext cx="1212988" cy="1154015"/>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5" name="Google Shape;125;p29"/>
          <p:cNvSpPr/>
          <p:nvPr/>
        </p:nvSpPr>
        <p:spPr>
          <a:xfrm rot="1841628">
            <a:off x="11308110" y="384897"/>
            <a:ext cx="1305272" cy="124649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6" name="Google Shape;126;p29"/>
          <p:cNvSpPr/>
          <p:nvPr/>
        </p:nvSpPr>
        <p:spPr>
          <a:xfrm rot="1841628">
            <a:off x="11407252" y="492629"/>
            <a:ext cx="1106988" cy="1031027"/>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7" name="Google Shape;127;p29"/>
          <p:cNvSpPr/>
          <p:nvPr/>
        </p:nvSpPr>
        <p:spPr>
          <a:xfrm rot="1841628">
            <a:off x="11481286" y="543577"/>
            <a:ext cx="958921" cy="929130"/>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128" name="Google Shape;128;p29"/>
          <p:cNvSpPr/>
          <p:nvPr/>
        </p:nvSpPr>
        <p:spPr>
          <a:xfrm rot="7684585">
            <a:off x="-437675" y="653223"/>
            <a:ext cx="888696" cy="845489"/>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9" name="Google Shape;129;p29"/>
          <p:cNvSpPr/>
          <p:nvPr/>
        </p:nvSpPr>
        <p:spPr>
          <a:xfrm rot="7684585">
            <a:off x="-471480" y="619347"/>
            <a:ext cx="956307" cy="91324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0" name="Google Shape;130;p29"/>
          <p:cNvSpPr/>
          <p:nvPr/>
        </p:nvSpPr>
        <p:spPr>
          <a:xfrm rot="7684585">
            <a:off x="-398844" y="698277"/>
            <a:ext cx="811034" cy="755381"/>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1" name="Google Shape;131;p29"/>
          <p:cNvSpPr/>
          <p:nvPr/>
        </p:nvSpPr>
        <p:spPr>
          <a:xfrm rot="7684585">
            <a:off x="-344604" y="735604"/>
            <a:ext cx="702554" cy="680727"/>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132" name="Google Shape;132;p29"/>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9"/>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9"/>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29"/>
          <p:cNvSpPr/>
          <p:nvPr/>
        </p:nvSpPr>
        <p:spPr>
          <a:xfrm rot="1841628">
            <a:off x="3504643" y="-541126"/>
            <a:ext cx="1212988" cy="1154015"/>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6" name="Google Shape;136;p29"/>
          <p:cNvSpPr/>
          <p:nvPr/>
        </p:nvSpPr>
        <p:spPr>
          <a:xfrm rot="1841628">
            <a:off x="3458501" y="-587364"/>
            <a:ext cx="1305272" cy="124649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7" name="Google Shape;137;p29"/>
          <p:cNvSpPr/>
          <p:nvPr/>
        </p:nvSpPr>
        <p:spPr>
          <a:xfrm rot="1841628">
            <a:off x="3557643" y="-479632"/>
            <a:ext cx="1106988" cy="1031027"/>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8" name="Google Shape;138;p29"/>
          <p:cNvSpPr/>
          <p:nvPr/>
        </p:nvSpPr>
        <p:spPr>
          <a:xfrm rot="1841628">
            <a:off x="3631677" y="-428684"/>
            <a:ext cx="958921" cy="929130"/>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30"/>
          <p:cNvSpPr txBox="1"/>
          <p:nvPr>
            <p:ph type="title"/>
          </p:nvPr>
        </p:nvSpPr>
        <p:spPr>
          <a:xfrm>
            <a:off x="681038" y="442220"/>
            <a:ext cx="10829924"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0"/>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0"/>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0"/>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4" name="Shape 144"/>
        <p:cNvGrpSpPr/>
        <p:nvPr/>
      </p:nvGrpSpPr>
      <p:grpSpPr>
        <a:xfrm>
          <a:off x="0" y="0"/>
          <a:ext cx="0" cy="0"/>
          <a:chOff x="0" y="0"/>
          <a:chExt cx="0" cy="0"/>
        </a:xfrm>
      </p:grpSpPr>
      <p:sp>
        <p:nvSpPr>
          <p:cNvPr id="145" name="Google Shape;145;p31"/>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1"/>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31"/>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YP Title only">
  <p:cSld name="EYP Title only">
    <p:spTree>
      <p:nvGrpSpPr>
        <p:cNvPr id="148" name="Shape 148"/>
        <p:cNvGrpSpPr/>
        <p:nvPr/>
      </p:nvGrpSpPr>
      <p:grpSpPr>
        <a:xfrm>
          <a:off x="0" y="0"/>
          <a:ext cx="0" cy="0"/>
          <a:chOff x="0" y="0"/>
          <a:chExt cx="0" cy="0"/>
        </a:xfrm>
      </p:grpSpPr>
      <p:cxnSp>
        <p:nvCxnSpPr>
          <p:cNvPr id="149" name="Google Shape;149;g26ff32b8034_0_399"/>
          <p:cNvCxnSpPr/>
          <p:nvPr/>
        </p:nvCxnSpPr>
        <p:spPr>
          <a:xfrm>
            <a:off x="609601" y="907750"/>
            <a:ext cx="10974300" cy="0"/>
          </a:xfrm>
          <a:prstGeom prst="straightConnector1">
            <a:avLst/>
          </a:prstGeom>
          <a:noFill/>
          <a:ln cap="flat" cmpd="sng" w="19050">
            <a:solidFill>
              <a:srgbClr val="1A9AFA"/>
            </a:solidFill>
            <a:prstDash val="solid"/>
            <a:round/>
            <a:headEnd len="sm" w="sm" type="none"/>
            <a:tailEnd len="sm" w="sm" type="none"/>
          </a:ln>
        </p:spPr>
      </p:cxnSp>
      <p:sp>
        <p:nvSpPr>
          <p:cNvPr id="150" name="Google Shape;150;g26ff32b8034_0_399"/>
          <p:cNvSpPr txBox="1"/>
          <p:nvPr>
            <p:ph type="title"/>
          </p:nvPr>
        </p:nvSpPr>
        <p:spPr>
          <a:xfrm>
            <a:off x="609600" y="269600"/>
            <a:ext cx="10974300" cy="591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2E2E38"/>
              </a:buClr>
              <a:buSzPts val="2199"/>
              <a:buFont typeface="Arial"/>
              <a:buNone/>
              <a:defRPr>
                <a:solidFill>
                  <a:srgbClr val="2E2E38"/>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19" name="Shape 19"/>
        <p:cNvGrpSpPr/>
        <p:nvPr/>
      </p:nvGrpSpPr>
      <p:grpSpPr>
        <a:xfrm>
          <a:off x="0" y="0"/>
          <a:ext cx="0" cy="0"/>
          <a:chOff x="0" y="0"/>
          <a:chExt cx="0" cy="0"/>
        </a:xfrm>
      </p:grpSpPr>
      <p:sp>
        <p:nvSpPr>
          <p:cNvPr id="20" name="Google Shape;20;p18"/>
          <p:cNvSpPr txBox="1"/>
          <p:nvPr>
            <p:ph type="title"/>
          </p:nvPr>
        </p:nvSpPr>
        <p:spPr>
          <a:xfrm>
            <a:off x="681038" y="442913"/>
            <a:ext cx="5143500" cy="230029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8"/>
          <p:cNvSpPr txBox="1"/>
          <p:nvPr>
            <p:ph idx="1" type="body"/>
          </p:nvPr>
        </p:nvSpPr>
        <p:spPr>
          <a:xfrm>
            <a:off x="681037" y="2929358"/>
            <a:ext cx="5143500" cy="3034880"/>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22" name="Google Shape;22;p18"/>
          <p:cNvSpPr/>
          <p:nvPr/>
        </p:nvSpPr>
        <p:spPr>
          <a:xfrm>
            <a:off x="5956294" y="3065460"/>
            <a:ext cx="6249041" cy="3813498"/>
          </a:xfrm>
          <a:custGeom>
            <a:rect b="b" l="l" r="r" t="t"/>
            <a:pathLst>
              <a:path extrusionOk="0" h="3752389" w="6141507">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3" name="Google Shape;23;p18"/>
          <p:cNvSpPr/>
          <p:nvPr/>
        </p:nvSpPr>
        <p:spPr>
          <a:xfrm>
            <a:off x="8897971" y="0"/>
            <a:ext cx="3293877" cy="2743212"/>
          </a:xfrm>
          <a:custGeom>
            <a:rect b="b" l="l" r="r" t="t"/>
            <a:pathLst>
              <a:path extrusionOk="0" h="2743212" w="3293877">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24" name="Google Shape;24;p18"/>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showMasterSp="0">
  <p:cSld name="Section Break 3">
    <p:spTree>
      <p:nvGrpSpPr>
        <p:cNvPr id="27" name="Shape 27"/>
        <p:cNvGrpSpPr/>
        <p:nvPr/>
      </p:nvGrpSpPr>
      <p:grpSpPr>
        <a:xfrm>
          <a:off x="0" y="0"/>
          <a:ext cx="0" cy="0"/>
          <a:chOff x="0" y="0"/>
          <a:chExt cx="0" cy="0"/>
        </a:xfrm>
      </p:grpSpPr>
      <p:sp>
        <p:nvSpPr>
          <p:cNvPr id="28" name="Google Shape;28;p19"/>
          <p:cNvSpPr/>
          <p:nvPr/>
        </p:nvSpPr>
        <p:spPr>
          <a:xfrm>
            <a:off x="664628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 name="Google Shape;29;p19"/>
          <p:cNvSpPr txBox="1"/>
          <p:nvPr>
            <p:ph type="ctrTitle"/>
          </p:nvPr>
        </p:nvSpPr>
        <p:spPr>
          <a:xfrm>
            <a:off x="681038" y="880110"/>
            <a:ext cx="6596062" cy="5097780"/>
          </a:xfrm>
          <a:prstGeom prst="rect">
            <a:avLst/>
          </a:prstGeom>
          <a:noFill/>
          <a:ln>
            <a:noFill/>
          </a:ln>
        </p:spPr>
        <p:txBody>
          <a:bodyPr anchorCtr="0" anchor="ctr" bIns="91425" lIns="109725" spcFirstLastPara="1" rIns="109725" wrap="square" tIns="109725">
            <a:normAutofit/>
          </a:bodyPr>
          <a:lstStyle>
            <a:lvl1pPr lvl="0" algn="l">
              <a:lnSpc>
                <a:spcPct val="100000"/>
              </a:lnSpc>
              <a:spcBef>
                <a:spcPts val="0"/>
              </a:spcBef>
              <a:spcAft>
                <a:spcPts val="0"/>
              </a:spcAft>
              <a:buClr>
                <a:srgbClr val="3F3F3F"/>
              </a:buClr>
              <a:buSzPts val="4000"/>
              <a:buFont typeface="Meiryo"/>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9"/>
          <p:cNvSpPr/>
          <p:nvPr>
            <p:ph idx="2" type="pic"/>
          </p:nvPr>
        </p:nvSpPr>
        <p:spPr>
          <a:xfrm>
            <a:off x="6427508" y="0"/>
            <a:ext cx="5764493" cy="6858000"/>
          </a:xfrm>
          <a:prstGeom prst="rect">
            <a:avLst/>
          </a:prstGeom>
          <a:solidFill>
            <a:schemeClr val="accent4"/>
          </a:solidFill>
          <a:ln>
            <a:noFill/>
          </a:ln>
        </p:spPr>
      </p:sp>
      <p:sp>
        <p:nvSpPr>
          <p:cNvPr id="31" name="Google Shape;31;p19"/>
          <p:cNvSpPr/>
          <p:nvPr/>
        </p:nvSpPr>
        <p:spPr>
          <a:xfrm>
            <a:off x="6096000" y="0"/>
            <a:ext cx="2827669" cy="6858000"/>
          </a:xfrm>
          <a:custGeom>
            <a:rect b="b" l="l" r="r" t="t"/>
            <a:pathLst>
              <a:path extrusionOk="0" h="6858000" w="2827669">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showMasterSp="0">
  <p:cSld name="Table 2">
    <p:spTree>
      <p:nvGrpSpPr>
        <p:cNvPr id="32" name="Shape 32"/>
        <p:cNvGrpSpPr/>
        <p:nvPr/>
      </p:nvGrpSpPr>
      <p:grpSpPr>
        <a:xfrm>
          <a:off x="0" y="0"/>
          <a:ext cx="0" cy="0"/>
          <a:chOff x="0" y="0"/>
          <a:chExt cx="0" cy="0"/>
        </a:xfrm>
      </p:grpSpPr>
      <p:sp>
        <p:nvSpPr>
          <p:cNvPr id="33" name="Google Shape;33;p26"/>
          <p:cNvSpPr/>
          <p:nvPr/>
        </p:nvSpPr>
        <p:spPr>
          <a:xfrm>
            <a:off x="9909598" y="-1"/>
            <a:ext cx="2578595" cy="1851608"/>
          </a:xfrm>
          <a:custGeom>
            <a:rect b="b" l="l" r="r" t="t"/>
            <a:pathLst>
              <a:path extrusionOk="0" h="1851608" w="2578595">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34" name="Google Shape;34;p26"/>
          <p:cNvSpPr txBox="1"/>
          <p:nvPr>
            <p:ph type="title"/>
          </p:nvPr>
        </p:nvSpPr>
        <p:spPr>
          <a:xfrm>
            <a:off x="681038" y="442220"/>
            <a:ext cx="7294563"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681039" y="2429436"/>
            <a:ext cx="3283684" cy="3742764"/>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Meiryo"/>
              <a:buAutoNum type="arabicPeriod"/>
              <a:defRPr sz="1800"/>
            </a:lvl1pPr>
            <a:lvl2pPr indent="-342900" lvl="1" marL="914400" algn="l">
              <a:lnSpc>
                <a:spcPct val="140000"/>
              </a:lnSpc>
              <a:spcBef>
                <a:spcPts val="930"/>
              </a:spcBef>
              <a:spcAft>
                <a:spcPts val="0"/>
              </a:spcAft>
              <a:buClr>
                <a:srgbClr val="3F3F3F"/>
              </a:buClr>
              <a:buSzPts val="1800"/>
              <a:buFont typeface="Meiryo"/>
              <a:buAutoNum type="alphaLcPeriod"/>
              <a:defRPr sz="1800"/>
            </a:lvl2pPr>
            <a:lvl3pPr indent="-342900" lvl="2" marL="1371600" algn="l">
              <a:lnSpc>
                <a:spcPct val="140000"/>
              </a:lnSpc>
              <a:spcBef>
                <a:spcPts val="930"/>
              </a:spcBef>
              <a:spcAft>
                <a:spcPts val="0"/>
              </a:spcAft>
              <a:buClr>
                <a:srgbClr val="3F3F3F"/>
              </a:buClr>
              <a:buSzPts val="1800"/>
              <a:buFont typeface="Meiryo"/>
              <a:buAutoNum type="arabicParenR"/>
              <a:defRPr sz="1800"/>
            </a:lvl3pPr>
            <a:lvl4pPr indent="-342900" lvl="3" marL="1828800" algn="l">
              <a:lnSpc>
                <a:spcPct val="140000"/>
              </a:lnSpc>
              <a:spcBef>
                <a:spcPts val="930"/>
              </a:spcBef>
              <a:spcAft>
                <a:spcPts val="0"/>
              </a:spcAft>
              <a:buClr>
                <a:srgbClr val="3F3F3F"/>
              </a:buClr>
              <a:buSzPts val="1800"/>
              <a:buFont typeface="Meiryo"/>
              <a:buAutoNum type="alphaLcParenR"/>
              <a:defRPr sz="1800"/>
            </a:lvl4pPr>
            <a:lvl5pPr indent="-342900" lvl="4" marL="2286000" algn="l">
              <a:lnSpc>
                <a:spcPct val="140000"/>
              </a:lnSpc>
              <a:spcBef>
                <a:spcPts val="930"/>
              </a:spcBef>
              <a:spcAft>
                <a:spcPts val="0"/>
              </a:spcAft>
              <a:buClr>
                <a:srgbClr val="3F3F3F"/>
              </a:buClr>
              <a:buSzPts val="1800"/>
              <a:buFont typeface="Meiryo"/>
              <a:buAutoNum type="romanLcPeriod"/>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36" name="Google Shape;36;p26"/>
          <p:cNvSpPr/>
          <p:nvPr/>
        </p:nvSpPr>
        <p:spPr>
          <a:xfrm>
            <a:off x="9806231" y="-115242"/>
            <a:ext cx="2825510" cy="2125877"/>
          </a:xfrm>
          <a:custGeom>
            <a:rect b="b" l="l" r="r" t="t"/>
            <a:pathLst>
              <a:path extrusionOk="0" h="2125877" w="2825510">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7" name="Google Shape;37;p26"/>
          <p:cNvSpPr/>
          <p:nvPr/>
        </p:nvSpPr>
        <p:spPr>
          <a:xfrm>
            <a:off x="9700104" y="-115244"/>
            <a:ext cx="3040473" cy="2241120"/>
          </a:xfrm>
          <a:custGeom>
            <a:rect b="b" l="l" r="r" t="t"/>
            <a:pathLst>
              <a:path extrusionOk="0" h="2241120" w="3040473">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8" name="Google Shape;38;p26"/>
          <p:cNvSpPr/>
          <p:nvPr/>
        </p:nvSpPr>
        <p:spPr>
          <a:xfrm>
            <a:off x="10090269" y="0"/>
            <a:ext cx="2233692" cy="1738835"/>
          </a:xfrm>
          <a:custGeom>
            <a:rect b="b" l="l" r="r" t="t"/>
            <a:pathLst>
              <a:path extrusionOk="0" h="1738835" w="2233692">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39" name="Google Shape;39;p26"/>
          <p:cNvSpPr txBox="1"/>
          <p:nvPr>
            <p:ph idx="2" type="body"/>
          </p:nvPr>
        </p:nvSpPr>
        <p:spPr>
          <a:xfrm>
            <a:off x="4259263" y="2428875"/>
            <a:ext cx="7228576" cy="3743325"/>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40" name="Google Shape;40;p26"/>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6"/>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showMasterSp="0">
  <p:cSld name="Section Break 1">
    <p:spTree>
      <p:nvGrpSpPr>
        <p:cNvPr id="43" name="Shape 43"/>
        <p:cNvGrpSpPr/>
        <p:nvPr/>
      </p:nvGrpSpPr>
      <p:grpSpPr>
        <a:xfrm>
          <a:off x="0" y="0"/>
          <a:ext cx="0" cy="0"/>
          <a:chOff x="0" y="0"/>
          <a:chExt cx="0" cy="0"/>
        </a:xfrm>
      </p:grpSpPr>
      <p:sp>
        <p:nvSpPr>
          <p:cNvPr id="44" name="Google Shape;44;p20"/>
          <p:cNvSpPr/>
          <p:nvPr/>
        </p:nvSpPr>
        <p:spPr>
          <a:xfrm>
            <a:off x="4979586" y="0"/>
            <a:ext cx="7212414" cy="6858000"/>
          </a:xfrm>
          <a:custGeom>
            <a:rect b="b" l="l" r="r" t="t"/>
            <a:pathLst>
              <a:path extrusionOk="0" h="6858000" w="7212414">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rotWithShape="1">
            <a:blip r:embed="rId2">
              <a:alphaModFix/>
            </a:blip>
            <a:stretch>
              <a:fillRect b="0" l="0" r="0" t="0"/>
            </a:stretch>
          </a:blipFill>
          <a:ln cap="flat" cmpd="sng" w="12700">
            <a:solidFill>
              <a:srgbClr val="601E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45" name="Google Shape;45;p20"/>
          <p:cNvSpPr/>
          <p:nvPr/>
        </p:nvSpPr>
        <p:spPr>
          <a:xfrm>
            <a:off x="5198368"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46" name="Google Shape;46;p20"/>
          <p:cNvSpPr txBox="1"/>
          <p:nvPr>
            <p:ph type="ctrTitle"/>
          </p:nvPr>
        </p:nvSpPr>
        <p:spPr>
          <a:xfrm>
            <a:off x="681038" y="718457"/>
            <a:ext cx="5718534" cy="3391581"/>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4000"/>
              <a:buFont typeface="Meiryo"/>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 type="subTitle"/>
          </p:nvPr>
        </p:nvSpPr>
        <p:spPr>
          <a:xfrm>
            <a:off x="681038" y="4110038"/>
            <a:ext cx="4598328" cy="1879124"/>
          </a:xfrm>
          <a:prstGeom prst="rect">
            <a:avLst/>
          </a:prstGeom>
          <a:noFill/>
          <a:ln>
            <a:noFill/>
          </a:ln>
        </p:spPr>
        <p:txBody>
          <a:bodyPr anchorCtr="0" anchor="t" bIns="91425" lIns="109725" spcFirstLastPara="1" rIns="109725" wrap="square" tIns="109725">
            <a:normAutofit/>
          </a:bodyPr>
          <a:lstStyle>
            <a:lvl1pPr lvl="0" algn="l">
              <a:lnSpc>
                <a:spcPct val="140000"/>
              </a:lnSpc>
              <a:spcBef>
                <a:spcPts val="930"/>
              </a:spcBef>
              <a:spcAft>
                <a:spcPts val="0"/>
              </a:spcAft>
              <a:buClr>
                <a:srgbClr val="3F3F3F"/>
              </a:buClr>
              <a:buSzPts val="1800"/>
              <a:buFont typeface="Arial"/>
              <a:buNone/>
              <a:defRPr strike="noStrike"/>
            </a:lvl1pPr>
            <a:lvl2pPr lvl="1" algn="l">
              <a:lnSpc>
                <a:spcPct val="140000"/>
              </a:lnSpc>
              <a:spcBef>
                <a:spcPts val="930"/>
              </a:spcBef>
              <a:spcAft>
                <a:spcPts val="0"/>
              </a:spcAft>
              <a:buClr>
                <a:srgbClr val="3F3F3F"/>
              </a:buClr>
              <a:buSzPts val="1800"/>
              <a:buNone/>
              <a:defRPr/>
            </a:lvl2pPr>
            <a:lvl3pPr lvl="2" algn="l">
              <a:lnSpc>
                <a:spcPct val="140000"/>
              </a:lnSpc>
              <a:spcBef>
                <a:spcPts val="930"/>
              </a:spcBef>
              <a:spcAft>
                <a:spcPts val="0"/>
              </a:spcAft>
              <a:buClr>
                <a:srgbClr val="3F3F3F"/>
              </a:buClr>
              <a:buSzPts val="1800"/>
              <a:buChar char="–"/>
              <a:defRPr/>
            </a:lvl3pPr>
            <a:lvl4pPr lvl="3" algn="l">
              <a:lnSpc>
                <a:spcPct val="140000"/>
              </a:lnSpc>
              <a:spcBef>
                <a:spcPts val="930"/>
              </a:spcBef>
              <a:spcAft>
                <a:spcPts val="0"/>
              </a:spcAft>
              <a:buClr>
                <a:srgbClr val="3F3F3F"/>
              </a:buClr>
              <a:buSzPts val="1800"/>
              <a:buChar char="–"/>
              <a:defRPr/>
            </a:lvl4pPr>
            <a:lvl5pPr lvl="4" algn="l">
              <a:lnSpc>
                <a:spcPct val="140000"/>
              </a:lnSpc>
              <a:spcBef>
                <a:spcPts val="930"/>
              </a:spcBef>
              <a:spcAft>
                <a:spcPts val="0"/>
              </a:spcAft>
              <a:buClr>
                <a:srgbClr val="3F3F3F"/>
              </a:buClr>
              <a:buSzPts val="1800"/>
              <a:buChar char="–"/>
              <a:defRPr/>
            </a:lvl5pPr>
            <a:lvl6pPr lvl="5" algn="l">
              <a:lnSpc>
                <a:spcPct val="111000"/>
              </a:lnSpc>
              <a:spcBef>
                <a:spcPts val="930"/>
              </a:spcBef>
              <a:spcAft>
                <a:spcPts val="0"/>
              </a:spcAft>
              <a:buClr>
                <a:srgbClr val="BC2818"/>
              </a:buClr>
              <a:buSzPts val="1800"/>
              <a:buChar char="–"/>
              <a:defRPr/>
            </a:lvl6pPr>
            <a:lvl7pPr lvl="6" algn="l">
              <a:lnSpc>
                <a:spcPct val="111000"/>
              </a:lnSpc>
              <a:spcBef>
                <a:spcPts val="930"/>
              </a:spcBef>
              <a:spcAft>
                <a:spcPts val="0"/>
              </a:spcAft>
              <a:buClr>
                <a:srgbClr val="BC2818"/>
              </a:buClr>
              <a:buSzPts val="1800"/>
              <a:buChar char="–"/>
              <a:defRPr/>
            </a:lvl7pPr>
            <a:lvl8pPr lvl="7" algn="l">
              <a:lnSpc>
                <a:spcPct val="111000"/>
              </a:lnSpc>
              <a:spcBef>
                <a:spcPts val="930"/>
              </a:spcBef>
              <a:spcAft>
                <a:spcPts val="0"/>
              </a:spcAft>
              <a:buClr>
                <a:srgbClr val="BC2818"/>
              </a:buClr>
              <a:buSzPts val="1800"/>
              <a:buChar char="–"/>
              <a:defRPr/>
            </a:lvl8pPr>
            <a:lvl9pPr lvl="8" algn="l">
              <a:lnSpc>
                <a:spcPct val="111000"/>
              </a:lnSpc>
              <a:spcBef>
                <a:spcPts val="930"/>
              </a:spcBef>
              <a:spcAft>
                <a:spcPts val="0"/>
              </a:spcAft>
              <a:buClr>
                <a:srgbClr val="BC2818"/>
              </a:buClr>
              <a:buSzPts val="1800"/>
              <a:buChar char="–"/>
              <a:defRPr/>
            </a:lvl9pPr>
          </a:lstStyle>
          <a:p/>
        </p:txBody>
      </p:sp>
      <p:sp>
        <p:nvSpPr>
          <p:cNvPr id="48" name="Google Shape;48;p20"/>
          <p:cNvSpPr/>
          <p:nvPr/>
        </p:nvSpPr>
        <p:spPr>
          <a:xfrm>
            <a:off x="4648079" y="0"/>
            <a:ext cx="2827669" cy="6858000"/>
          </a:xfrm>
          <a:custGeom>
            <a:rect b="b" l="l" r="r" t="t"/>
            <a:pathLst>
              <a:path extrusionOk="0" h="6858000" w="2827669">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showMasterSp="0">
  <p:cSld name="Agenda 2">
    <p:spTree>
      <p:nvGrpSpPr>
        <p:cNvPr id="49" name="Shape 49"/>
        <p:cNvGrpSpPr/>
        <p:nvPr/>
      </p:nvGrpSpPr>
      <p:grpSpPr>
        <a:xfrm>
          <a:off x="0" y="0"/>
          <a:ext cx="0" cy="0"/>
          <a:chOff x="0" y="0"/>
          <a:chExt cx="0" cy="0"/>
        </a:xfrm>
      </p:grpSpPr>
      <p:sp>
        <p:nvSpPr>
          <p:cNvPr id="50" name="Google Shape;50;p21"/>
          <p:cNvSpPr txBox="1"/>
          <p:nvPr>
            <p:ph type="title"/>
          </p:nvPr>
        </p:nvSpPr>
        <p:spPr>
          <a:xfrm>
            <a:off x="681038" y="442913"/>
            <a:ext cx="6901699" cy="1843087"/>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 type="body"/>
          </p:nvPr>
        </p:nvSpPr>
        <p:spPr>
          <a:xfrm>
            <a:off x="681037" y="2645229"/>
            <a:ext cx="10829925" cy="3319603"/>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52" name="Google Shape;52;p21"/>
          <p:cNvSpPr/>
          <p:nvPr/>
        </p:nvSpPr>
        <p:spPr>
          <a:xfrm flipH="1">
            <a:off x="7974346" y="-748223"/>
            <a:ext cx="4288839" cy="2239437"/>
          </a:xfrm>
          <a:custGeom>
            <a:rect b="b" l="l" r="r" t="t"/>
            <a:pathLst>
              <a:path extrusionOk="0" h="2540357" w="4865144">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53" name="Google Shape;53;p21"/>
          <p:cNvSpPr/>
          <p:nvPr/>
        </p:nvSpPr>
        <p:spPr>
          <a:xfrm flipH="1">
            <a:off x="7803890" y="-840085"/>
            <a:ext cx="4629749" cy="2423160"/>
          </a:xfrm>
          <a:custGeom>
            <a:rect b="b" l="l" r="r" t="t"/>
            <a:pathLst>
              <a:path extrusionOk="0" h="2733640" w="5251863">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54" name="Google Shape;54;p21"/>
          <p:cNvSpPr/>
          <p:nvPr/>
        </p:nvSpPr>
        <p:spPr>
          <a:xfrm>
            <a:off x="8164022" y="-795192"/>
            <a:ext cx="3828033" cy="2051003"/>
          </a:xfrm>
          <a:custGeom>
            <a:rect b="b" l="l" r="r" t="t"/>
            <a:pathLst>
              <a:path extrusionOk="0" h="2051003" w="382803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55" name="Google Shape;55;p21"/>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54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showMasterSp="0">
  <p:cSld name="Table">
    <p:spTree>
      <p:nvGrpSpPr>
        <p:cNvPr id="58" name="Shape 58"/>
        <p:cNvGrpSpPr/>
        <p:nvPr/>
      </p:nvGrpSpPr>
      <p:grpSpPr>
        <a:xfrm>
          <a:off x="0" y="0"/>
          <a:ext cx="0" cy="0"/>
          <a:chOff x="0" y="0"/>
          <a:chExt cx="0" cy="0"/>
        </a:xfrm>
      </p:grpSpPr>
      <p:sp>
        <p:nvSpPr>
          <p:cNvPr id="59" name="Google Shape;59;p22"/>
          <p:cNvSpPr txBox="1"/>
          <p:nvPr>
            <p:ph type="title"/>
          </p:nvPr>
        </p:nvSpPr>
        <p:spPr>
          <a:xfrm>
            <a:off x="681038" y="442220"/>
            <a:ext cx="10829924"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lnSpc>
                <a:spcPct val="100000"/>
              </a:lnSpc>
              <a:spcBef>
                <a:spcPts val="0"/>
              </a:spcBef>
              <a:spcAft>
                <a:spcPts val="0"/>
              </a:spcAft>
              <a:buSzPts val="1400"/>
              <a:buNone/>
              <a:defRPr sz="1100" cap="none">
                <a:solidFill>
                  <a:srgbClr val="3F3F3F"/>
                </a:solidFill>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2" showMasterSp="0">
  <p:cSld name="Introduction 2">
    <p:spTree>
      <p:nvGrpSpPr>
        <p:cNvPr id="63" name="Shape 63"/>
        <p:cNvGrpSpPr/>
        <p:nvPr/>
      </p:nvGrpSpPr>
      <p:grpSpPr>
        <a:xfrm>
          <a:off x="0" y="0"/>
          <a:ext cx="0" cy="0"/>
          <a:chOff x="0" y="0"/>
          <a:chExt cx="0" cy="0"/>
        </a:xfrm>
      </p:grpSpPr>
      <p:sp>
        <p:nvSpPr>
          <p:cNvPr id="64" name="Google Shape;64;p28"/>
          <p:cNvSpPr txBox="1"/>
          <p:nvPr>
            <p:ph type="title"/>
          </p:nvPr>
        </p:nvSpPr>
        <p:spPr>
          <a:xfrm>
            <a:off x="6642099" y="1085366"/>
            <a:ext cx="4855375" cy="2809766"/>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8"/>
          <p:cNvSpPr/>
          <p:nvPr/>
        </p:nvSpPr>
        <p:spPr>
          <a:xfrm>
            <a:off x="389616" y="3699058"/>
            <a:ext cx="3957664" cy="3172277"/>
          </a:xfrm>
          <a:custGeom>
            <a:rect b="b" l="l" r="r" t="t"/>
            <a:pathLst>
              <a:path extrusionOk="0" h="3189422" w="3957664">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66" name="Google Shape;66;p28"/>
          <p:cNvSpPr/>
          <p:nvPr/>
        </p:nvSpPr>
        <p:spPr>
          <a:xfrm>
            <a:off x="-15240" y="-15240"/>
            <a:ext cx="2996705" cy="3945518"/>
          </a:xfrm>
          <a:custGeom>
            <a:rect b="b" l="l" r="r" t="t"/>
            <a:pathLst>
              <a:path extrusionOk="0" h="3856970" w="2943938">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67" name="Google Shape;67;p28"/>
          <p:cNvSpPr/>
          <p:nvPr/>
        </p:nvSpPr>
        <p:spPr>
          <a:xfrm>
            <a:off x="0" y="0"/>
            <a:ext cx="2658910" cy="3413870"/>
          </a:xfrm>
          <a:custGeom>
            <a:rect b="b" l="l" r="r" t="t"/>
            <a:pathLst>
              <a:path extrusionOk="0" h="3356093" w="2623694">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68" name="Google Shape;68;p28"/>
          <p:cNvSpPr/>
          <p:nvPr/>
        </p:nvSpPr>
        <p:spPr>
          <a:xfrm>
            <a:off x="-15240" y="-15240"/>
            <a:ext cx="2851586" cy="3651532"/>
          </a:xfrm>
          <a:custGeom>
            <a:rect b="b" l="l" r="r" t="t"/>
            <a:pathLst>
              <a:path extrusionOk="0" h="3571826" w="2803183">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69" name="Google Shape;69;p28"/>
          <p:cNvSpPr/>
          <p:nvPr/>
        </p:nvSpPr>
        <p:spPr>
          <a:xfrm>
            <a:off x="3013545" y="985363"/>
            <a:ext cx="2825510" cy="2688140"/>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0" name="Google Shape;70;p28"/>
          <p:cNvSpPr/>
          <p:nvPr/>
        </p:nvSpPr>
        <p:spPr>
          <a:xfrm>
            <a:off x="2907418" y="885195"/>
            <a:ext cx="3040473" cy="2903550"/>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1" name="Google Shape;71;p28"/>
          <p:cNvSpPr/>
          <p:nvPr/>
        </p:nvSpPr>
        <p:spPr>
          <a:xfrm>
            <a:off x="3116911" y="1112823"/>
            <a:ext cx="2578595" cy="2401654"/>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2" name="Google Shape;72;p28"/>
          <p:cNvSpPr/>
          <p:nvPr/>
        </p:nvSpPr>
        <p:spPr>
          <a:xfrm>
            <a:off x="486989" y="3782543"/>
            <a:ext cx="3779450" cy="3075458"/>
          </a:xfrm>
          <a:custGeom>
            <a:rect b="b" l="l" r="r" t="t"/>
            <a:pathLst>
              <a:path extrusionOk="0" h="3105939" w="3779450">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3" name="Google Shape;73;p28"/>
          <p:cNvSpPr/>
          <p:nvPr/>
        </p:nvSpPr>
        <p:spPr>
          <a:xfrm>
            <a:off x="244132" y="3499226"/>
            <a:ext cx="4246072" cy="3372109"/>
          </a:xfrm>
          <a:custGeom>
            <a:rect b="b" l="l" r="r" t="t"/>
            <a:pathLst>
              <a:path extrusionOk="0" h="3389255" w="4246072">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4" name="Google Shape;74;p28"/>
          <p:cNvSpPr txBox="1"/>
          <p:nvPr>
            <p:ph idx="1" type="body"/>
          </p:nvPr>
        </p:nvSpPr>
        <p:spPr>
          <a:xfrm>
            <a:off x="6642099" y="4057802"/>
            <a:ext cx="4855375" cy="2186830"/>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75" name="Google Shape;75;p28"/>
          <p:cNvSpPr/>
          <p:nvPr/>
        </p:nvSpPr>
        <p:spPr>
          <a:xfrm>
            <a:off x="0" y="1"/>
            <a:ext cx="2454053" cy="3175473"/>
          </a:xfrm>
          <a:custGeom>
            <a:rect b="b" l="l" r="r" t="t"/>
            <a:pathLst>
              <a:path extrusionOk="0" h="3175473" w="245405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76" name="Google Shape;76;p28"/>
          <p:cNvSpPr/>
          <p:nvPr/>
        </p:nvSpPr>
        <p:spPr>
          <a:xfrm>
            <a:off x="3297583" y="1237408"/>
            <a:ext cx="2233692" cy="2164296"/>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77" name="Google Shape;77;p28"/>
          <p:cNvSpPr/>
          <p:nvPr/>
        </p:nvSpPr>
        <p:spPr>
          <a:xfrm>
            <a:off x="654203" y="4007060"/>
            <a:ext cx="3444873" cy="2850940"/>
          </a:xfrm>
          <a:custGeom>
            <a:rect b="b" l="l" r="r" t="t"/>
            <a:pathLst>
              <a:path extrusionOk="0" h="2850940" w="3444873">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78" name="Google Shape;78;p28"/>
          <p:cNvSpPr/>
          <p:nvPr/>
        </p:nvSpPr>
        <p:spPr>
          <a:xfrm>
            <a:off x="10098815" y="-15240"/>
            <a:ext cx="2106520" cy="1789008"/>
          </a:xfrm>
          <a:custGeom>
            <a:rect b="b" l="l" r="r" t="t"/>
            <a:pathLst>
              <a:path extrusionOk="0" h="2880968" w="3404592">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9" name="Google Shape;79;p28"/>
          <p:cNvSpPr/>
          <p:nvPr/>
        </p:nvSpPr>
        <p:spPr>
          <a:xfrm>
            <a:off x="9990667" y="-15240"/>
            <a:ext cx="2214669" cy="1880612"/>
          </a:xfrm>
          <a:custGeom>
            <a:rect b="b" l="l" r="r" t="t"/>
            <a:pathLst>
              <a:path extrusionOk="0" h="3029264" w="3580076">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80" name="Google Shape;80;p28"/>
          <p:cNvSpPr/>
          <p:nvPr/>
        </p:nvSpPr>
        <p:spPr>
          <a:xfrm>
            <a:off x="10231115" y="0"/>
            <a:ext cx="1960733" cy="1632941"/>
          </a:xfrm>
          <a:custGeom>
            <a:rect b="b" l="l" r="r" t="t"/>
            <a:pathLst>
              <a:path extrusionOk="0" h="2743212" w="3293877">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81" name="Google Shape;81;p28"/>
          <p:cNvSpPr/>
          <p:nvPr/>
        </p:nvSpPr>
        <p:spPr>
          <a:xfrm rot="7684585">
            <a:off x="6511120" y="-454735"/>
            <a:ext cx="1619071" cy="1540355"/>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82" name="Google Shape;82;p28"/>
          <p:cNvSpPr/>
          <p:nvPr/>
        </p:nvSpPr>
        <p:spPr>
          <a:xfrm rot="7684585">
            <a:off x="6449531" y="-516453"/>
            <a:ext cx="1742249" cy="1663790"/>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83" name="Google Shape;83;p28"/>
          <p:cNvSpPr/>
          <p:nvPr/>
        </p:nvSpPr>
        <p:spPr>
          <a:xfrm rot="7684585">
            <a:off x="6581863" y="-372654"/>
            <a:ext cx="1477584" cy="1376193"/>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84" name="Google Shape;84;p28"/>
          <p:cNvSpPr/>
          <p:nvPr/>
        </p:nvSpPr>
        <p:spPr>
          <a:xfrm rot="7684585">
            <a:off x="6680681" y="-304649"/>
            <a:ext cx="1279948" cy="1240183"/>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showMasterSp="0">
  <p:cSld name="Section Break 2">
    <p:spTree>
      <p:nvGrpSpPr>
        <p:cNvPr id="85" name="Shape 85"/>
        <p:cNvGrpSpPr/>
        <p:nvPr/>
      </p:nvGrpSpPr>
      <p:grpSpPr>
        <a:xfrm>
          <a:off x="0" y="0"/>
          <a:ext cx="0" cy="0"/>
          <a:chOff x="0" y="0"/>
          <a:chExt cx="0" cy="0"/>
        </a:xfrm>
      </p:grpSpPr>
      <p:sp>
        <p:nvSpPr>
          <p:cNvPr id="86" name="Google Shape;86;p23"/>
          <p:cNvSpPr/>
          <p:nvPr/>
        </p:nvSpPr>
        <p:spPr>
          <a:xfrm>
            <a:off x="5198368"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87" name="Google Shape;87;p23"/>
          <p:cNvSpPr/>
          <p:nvPr/>
        </p:nvSpPr>
        <p:spPr>
          <a:xfrm>
            <a:off x="4648079" y="0"/>
            <a:ext cx="2827669" cy="6858000"/>
          </a:xfrm>
          <a:custGeom>
            <a:rect b="b" l="l" r="r" t="t"/>
            <a:pathLst>
              <a:path extrusionOk="0" h="6858000" w="2827669">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eiryo"/>
              <a:ea typeface="Meiryo"/>
              <a:cs typeface="Meiryo"/>
              <a:sym typeface="Meiryo"/>
            </a:endParaRPr>
          </a:p>
        </p:txBody>
      </p:sp>
      <p:sp>
        <p:nvSpPr>
          <p:cNvPr id="88" name="Google Shape;88;p23"/>
          <p:cNvSpPr txBox="1"/>
          <p:nvPr>
            <p:ph type="ctrTitle"/>
          </p:nvPr>
        </p:nvSpPr>
        <p:spPr>
          <a:xfrm>
            <a:off x="681038" y="718457"/>
            <a:ext cx="5718534" cy="3391581"/>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4000"/>
              <a:buFont typeface="Meiryo"/>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3"/>
          <p:cNvSpPr txBox="1"/>
          <p:nvPr>
            <p:ph idx="1" type="subTitle"/>
          </p:nvPr>
        </p:nvSpPr>
        <p:spPr>
          <a:xfrm>
            <a:off x="681038" y="4110038"/>
            <a:ext cx="4598328" cy="1879124"/>
          </a:xfrm>
          <a:prstGeom prst="rect">
            <a:avLst/>
          </a:prstGeom>
          <a:noFill/>
          <a:ln>
            <a:noFill/>
          </a:ln>
        </p:spPr>
        <p:txBody>
          <a:bodyPr anchorCtr="0" anchor="t" bIns="91425" lIns="109725" spcFirstLastPara="1" rIns="109725" wrap="square" tIns="109725">
            <a:normAutofit/>
          </a:bodyPr>
          <a:lstStyle>
            <a:lvl1pPr lvl="0" algn="l">
              <a:lnSpc>
                <a:spcPct val="140000"/>
              </a:lnSpc>
              <a:spcBef>
                <a:spcPts val="930"/>
              </a:spcBef>
              <a:spcAft>
                <a:spcPts val="0"/>
              </a:spcAft>
              <a:buClr>
                <a:srgbClr val="3F3F3F"/>
              </a:buClr>
              <a:buSzPts val="1800"/>
              <a:buFont typeface="Arial"/>
              <a:buNone/>
              <a:defRPr strike="noStrike"/>
            </a:lvl1pPr>
            <a:lvl2pPr lvl="1" algn="l">
              <a:lnSpc>
                <a:spcPct val="140000"/>
              </a:lnSpc>
              <a:spcBef>
                <a:spcPts val="930"/>
              </a:spcBef>
              <a:spcAft>
                <a:spcPts val="0"/>
              </a:spcAft>
              <a:buClr>
                <a:srgbClr val="3F3F3F"/>
              </a:buClr>
              <a:buSzPts val="1800"/>
              <a:buNone/>
              <a:defRPr/>
            </a:lvl2pPr>
            <a:lvl3pPr lvl="2" algn="l">
              <a:lnSpc>
                <a:spcPct val="140000"/>
              </a:lnSpc>
              <a:spcBef>
                <a:spcPts val="930"/>
              </a:spcBef>
              <a:spcAft>
                <a:spcPts val="0"/>
              </a:spcAft>
              <a:buClr>
                <a:srgbClr val="3F3F3F"/>
              </a:buClr>
              <a:buSzPts val="1800"/>
              <a:buChar char="–"/>
              <a:defRPr/>
            </a:lvl3pPr>
            <a:lvl4pPr lvl="3" algn="l">
              <a:lnSpc>
                <a:spcPct val="140000"/>
              </a:lnSpc>
              <a:spcBef>
                <a:spcPts val="930"/>
              </a:spcBef>
              <a:spcAft>
                <a:spcPts val="0"/>
              </a:spcAft>
              <a:buClr>
                <a:srgbClr val="3F3F3F"/>
              </a:buClr>
              <a:buSzPts val="1800"/>
              <a:buChar char="–"/>
              <a:defRPr/>
            </a:lvl4pPr>
            <a:lvl5pPr lvl="4" algn="l">
              <a:lnSpc>
                <a:spcPct val="140000"/>
              </a:lnSpc>
              <a:spcBef>
                <a:spcPts val="930"/>
              </a:spcBef>
              <a:spcAft>
                <a:spcPts val="0"/>
              </a:spcAft>
              <a:buClr>
                <a:srgbClr val="3F3F3F"/>
              </a:buClr>
              <a:buSzPts val="1800"/>
              <a:buChar char="–"/>
              <a:defRPr/>
            </a:lvl5pPr>
            <a:lvl6pPr lvl="5" algn="l">
              <a:lnSpc>
                <a:spcPct val="111000"/>
              </a:lnSpc>
              <a:spcBef>
                <a:spcPts val="930"/>
              </a:spcBef>
              <a:spcAft>
                <a:spcPts val="0"/>
              </a:spcAft>
              <a:buClr>
                <a:srgbClr val="BC2818"/>
              </a:buClr>
              <a:buSzPts val="1800"/>
              <a:buChar char="–"/>
              <a:defRPr/>
            </a:lvl6pPr>
            <a:lvl7pPr lvl="6" algn="l">
              <a:lnSpc>
                <a:spcPct val="111000"/>
              </a:lnSpc>
              <a:spcBef>
                <a:spcPts val="930"/>
              </a:spcBef>
              <a:spcAft>
                <a:spcPts val="0"/>
              </a:spcAft>
              <a:buClr>
                <a:srgbClr val="BC2818"/>
              </a:buClr>
              <a:buSzPts val="1800"/>
              <a:buChar char="–"/>
              <a:defRPr/>
            </a:lvl7pPr>
            <a:lvl8pPr lvl="7" algn="l">
              <a:lnSpc>
                <a:spcPct val="111000"/>
              </a:lnSpc>
              <a:spcBef>
                <a:spcPts val="930"/>
              </a:spcBef>
              <a:spcAft>
                <a:spcPts val="0"/>
              </a:spcAft>
              <a:buClr>
                <a:srgbClr val="BC2818"/>
              </a:buClr>
              <a:buSzPts val="1800"/>
              <a:buChar char="–"/>
              <a:defRPr/>
            </a:lvl8pPr>
            <a:lvl9pPr lvl="8" algn="l">
              <a:lnSpc>
                <a:spcPct val="111000"/>
              </a:lnSpc>
              <a:spcBef>
                <a:spcPts val="930"/>
              </a:spcBef>
              <a:spcAft>
                <a:spcPts val="0"/>
              </a:spcAft>
              <a:buClr>
                <a:srgbClr val="BC2818"/>
              </a:buClr>
              <a:buSzPts val="1800"/>
              <a:buChar char="–"/>
              <a:defRPr/>
            </a:lvl9pPr>
          </a:lstStyle>
          <a:p/>
        </p:txBody>
      </p:sp>
      <p:sp>
        <p:nvSpPr>
          <p:cNvPr id="90" name="Google Shape;90;p23"/>
          <p:cNvSpPr/>
          <p:nvPr>
            <p:ph idx="2" type="pic"/>
          </p:nvPr>
        </p:nvSpPr>
        <p:spPr>
          <a:xfrm>
            <a:off x="4974143" y="0"/>
            <a:ext cx="7217857" cy="6858000"/>
          </a:xfrm>
          <a:prstGeom prst="rect">
            <a:avLst/>
          </a:prstGeom>
          <a:solidFill>
            <a:schemeClr val="accent4"/>
          </a:solidFill>
          <a:ln>
            <a:noFill/>
          </a:ln>
        </p:spPr>
      </p:sp>
    </p:spTree>
  </p:cSld>
  <p:clrMapOvr>
    <a:masterClrMapping/>
  </p:clrMapOvr>
  <p:extLst>
    <p:ext uri="{DCECCB84-F9BA-43D5-87BE-67443E8EF086}">
      <p15:sldGuideLst>
        <p15:guide id="1" orient="horz" pos="4056">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681038" y="442220"/>
            <a:ext cx="10829924" cy="1345269"/>
          </a:xfrm>
          <a:prstGeom prst="rect">
            <a:avLst/>
          </a:prstGeom>
          <a:noFill/>
          <a:ln>
            <a:noFill/>
          </a:ln>
        </p:spPr>
        <p:txBody>
          <a:bodyPr anchorCtr="0" anchor="b" bIns="91425" lIns="109725" spcFirstLastPara="1" rIns="109725" wrap="square" tIns="109725">
            <a:normAutofit/>
          </a:bodyPr>
          <a:lstStyle>
            <a:lvl1pPr lvl="0" marR="0" rtl="0" algn="l">
              <a:lnSpc>
                <a:spcPct val="130000"/>
              </a:lnSpc>
              <a:spcBef>
                <a:spcPts val="0"/>
              </a:spcBef>
              <a:spcAft>
                <a:spcPts val="0"/>
              </a:spcAft>
              <a:buClr>
                <a:srgbClr val="3F3F3F"/>
              </a:buClr>
              <a:buSzPts val="3200"/>
              <a:buFont typeface="Meiryo"/>
              <a:buNone/>
              <a:defRPr b="1" i="0" sz="3200" u="none" cap="none" strike="noStrike">
                <a:solidFill>
                  <a:srgbClr val="3F3F3F"/>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681038" y="2033588"/>
            <a:ext cx="10829924" cy="3930192"/>
          </a:xfrm>
          <a:prstGeom prst="rect">
            <a:avLst/>
          </a:prstGeom>
          <a:noFill/>
          <a:ln>
            <a:noFill/>
          </a:ln>
        </p:spPr>
        <p:txBody>
          <a:bodyPr anchorCtr="0" anchor="t" bIns="91425" lIns="109725" spcFirstLastPara="1" rIns="109725" wrap="square" tIns="109725">
            <a:normAutofit/>
          </a:bodyPr>
          <a:lstStyle>
            <a:lvl1pPr indent="-228600" lvl="0" marL="457200" marR="0" rtl="0" algn="l">
              <a:lnSpc>
                <a:spcPct val="140000"/>
              </a:lnSpc>
              <a:spcBef>
                <a:spcPts val="930"/>
              </a:spcBef>
              <a:spcAft>
                <a:spcPts val="0"/>
              </a:spcAft>
              <a:buClr>
                <a:srgbClr val="3F3F3F"/>
              </a:buClr>
              <a:buSzPts val="1800"/>
              <a:buFont typeface="Corbel"/>
              <a:buNone/>
              <a:defRPr b="0" i="0" sz="1800" u="none" cap="none" strike="noStrike">
                <a:solidFill>
                  <a:srgbClr val="3F3F3F"/>
                </a:solidFill>
                <a:latin typeface="Meiryo"/>
                <a:ea typeface="Meiryo"/>
                <a:cs typeface="Meiryo"/>
                <a:sym typeface="Meiryo"/>
              </a:defRPr>
            </a:lvl1pPr>
            <a:lvl2pPr indent="-228600" lvl="1" marL="914400" marR="0" rtl="0" algn="l">
              <a:lnSpc>
                <a:spcPct val="140000"/>
              </a:lnSpc>
              <a:spcBef>
                <a:spcPts val="930"/>
              </a:spcBef>
              <a:spcAft>
                <a:spcPts val="0"/>
              </a:spcAft>
              <a:buClr>
                <a:srgbClr val="3F3F3F"/>
              </a:buClr>
              <a:buSzPts val="1600"/>
              <a:buFont typeface="Corbel"/>
              <a:buNone/>
              <a:defRPr b="0" i="0" sz="1600" u="none" cap="none" strike="noStrike">
                <a:solidFill>
                  <a:srgbClr val="3F3F3F"/>
                </a:solidFill>
                <a:latin typeface="Meiryo"/>
                <a:ea typeface="Meiryo"/>
                <a:cs typeface="Meiryo"/>
                <a:sym typeface="Meiryo"/>
              </a:defRPr>
            </a:lvl2pPr>
            <a:lvl3pPr indent="-317500" lvl="2" marL="13716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3pPr>
            <a:lvl4pPr indent="-317500" lvl="3" marL="1828800" marR="0" rtl="0" algn="l">
              <a:lnSpc>
                <a:spcPct val="140000"/>
              </a:lnSpc>
              <a:spcBef>
                <a:spcPts val="930"/>
              </a:spcBef>
              <a:spcAft>
                <a:spcPts val="0"/>
              </a:spcAft>
              <a:buClr>
                <a:srgbClr val="3F3F3F"/>
              </a:buClr>
              <a:buSzPts val="1400"/>
              <a:buFont typeface="Corbel"/>
              <a:buChar char="–"/>
              <a:defRPr b="0" i="0" sz="1400" u="none" cap="none" strike="noStrike">
                <a:solidFill>
                  <a:srgbClr val="3F3F3F"/>
                </a:solidFill>
                <a:latin typeface="Meiryo"/>
                <a:ea typeface="Meiryo"/>
                <a:cs typeface="Meiryo"/>
                <a:sym typeface="Meiryo"/>
              </a:defRPr>
            </a:lvl4pPr>
            <a:lvl5pPr indent="-317500" lvl="4" marL="22860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5pPr>
            <a:lvl6pPr indent="-317500" lvl="5" marL="2743200" marR="0" rtl="0" algn="l">
              <a:lnSpc>
                <a:spcPct val="111000"/>
              </a:lnSpc>
              <a:spcBef>
                <a:spcPts val="930"/>
              </a:spcBef>
              <a:spcAft>
                <a:spcPts val="0"/>
              </a:spcAft>
              <a:buClr>
                <a:srgbClr val="BC2818"/>
              </a:buClr>
              <a:buSzPts val="1400"/>
              <a:buFont typeface="Corbel"/>
              <a:buChar char="–"/>
              <a:defRPr b="0" i="0" sz="1400" u="none" cap="none" strike="noStrike">
                <a:solidFill>
                  <a:srgbClr val="BC2818"/>
                </a:solidFill>
                <a:latin typeface="Meiryo"/>
                <a:ea typeface="Meiryo"/>
                <a:cs typeface="Meiryo"/>
                <a:sym typeface="Meiryo"/>
              </a:defRPr>
            </a:lvl6pPr>
            <a:lvl7pPr indent="-317500" lvl="6" marL="3200400" marR="0" rtl="0" algn="l">
              <a:lnSpc>
                <a:spcPct val="111000"/>
              </a:lnSpc>
              <a:spcBef>
                <a:spcPts val="930"/>
              </a:spcBef>
              <a:spcAft>
                <a:spcPts val="0"/>
              </a:spcAft>
              <a:buClr>
                <a:srgbClr val="BC2818"/>
              </a:buClr>
              <a:buSzPts val="1400"/>
              <a:buFont typeface="Corbel"/>
              <a:buChar char="–"/>
              <a:defRPr b="0" i="1" sz="1400" u="none" cap="none" strike="noStrike">
                <a:solidFill>
                  <a:srgbClr val="BC2818"/>
                </a:solidFill>
                <a:latin typeface="Meiryo"/>
                <a:ea typeface="Meiryo"/>
                <a:cs typeface="Meiryo"/>
                <a:sym typeface="Meiryo"/>
              </a:defRPr>
            </a:lvl7pPr>
            <a:lvl8pPr indent="-317500" lvl="7" marL="3657600" marR="0" rtl="0" algn="l">
              <a:lnSpc>
                <a:spcPct val="111000"/>
              </a:lnSpc>
              <a:spcBef>
                <a:spcPts val="930"/>
              </a:spcBef>
              <a:spcAft>
                <a:spcPts val="0"/>
              </a:spcAft>
              <a:buClr>
                <a:srgbClr val="BC2818"/>
              </a:buClr>
              <a:buSzPts val="1400"/>
              <a:buFont typeface="Corbel"/>
              <a:buChar char="–"/>
              <a:defRPr b="0" i="0" sz="1400" u="none" cap="none" strike="noStrike">
                <a:solidFill>
                  <a:srgbClr val="BC2818"/>
                </a:solidFill>
                <a:latin typeface="Meiryo"/>
                <a:ea typeface="Meiryo"/>
                <a:cs typeface="Meiryo"/>
                <a:sym typeface="Meiryo"/>
              </a:defRPr>
            </a:lvl8pPr>
            <a:lvl9pPr indent="-317500" lvl="8" marL="4114800" marR="0" rtl="0" algn="l">
              <a:lnSpc>
                <a:spcPct val="111000"/>
              </a:lnSpc>
              <a:spcBef>
                <a:spcPts val="930"/>
              </a:spcBef>
              <a:spcAft>
                <a:spcPts val="0"/>
              </a:spcAft>
              <a:buClr>
                <a:srgbClr val="BC2818"/>
              </a:buClr>
              <a:buSzPts val="1400"/>
              <a:buFont typeface="Corbel"/>
              <a:buChar char="–"/>
              <a:defRPr b="0" i="1" sz="1400" u="none" cap="none" strike="noStrike">
                <a:solidFill>
                  <a:srgbClr val="BC2818"/>
                </a:solidFill>
                <a:latin typeface="Meiryo"/>
                <a:ea typeface="Meiryo"/>
                <a:cs typeface="Meiryo"/>
                <a:sym typeface="Meiryo"/>
              </a:defRPr>
            </a:lvl9pPr>
          </a:lstStyle>
          <a:p/>
        </p:txBody>
      </p:sp>
      <p:sp>
        <p:nvSpPr>
          <p:cNvPr id="12" name="Google Shape;12;p16"/>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3F3F3F"/>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9pPr>
          </a:lstStyle>
          <a:p/>
        </p:txBody>
      </p:sp>
      <p:sp>
        <p:nvSpPr>
          <p:cNvPr id="13" name="Google Shape;13;p16"/>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3F3F3F"/>
                </a:solidFill>
                <a:latin typeface="Meiryo"/>
                <a:ea typeface="Meiryo"/>
                <a:cs typeface="Meiryo"/>
                <a:sym typeface="Meiry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eiryo"/>
                <a:ea typeface="Meiryo"/>
                <a:cs typeface="Meiryo"/>
                <a:sym typeface="Meiryo"/>
              </a:defRPr>
            </a:lvl9pPr>
          </a:lstStyle>
          <a:p/>
        </p:txBody>
      </p:sp>
      <p:sp>
        <p:nvSpPr>
          <p:cNvPr id="14" name="Google Shape;14;p16"/>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1pPr>
            <a:lvl2pPr indent="0" lvl="1"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2pPr>
            <a:lvl3pPr indent="0" lvl="2"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3pPr>
            <a:lvl4pPr indent="0" lvl="3"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4pPr>
            <a:lvl5pPr indent="0" lvl="4"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5pPr>
            <a:lvl6pPr indent="0" lvl="5"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6pPr>
            <a:lvl7pPr indent="0" lvl="6"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7pPr>
            <a:lvl8pPr indent="0" lvl="7"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8pPr>
            <a:lvl9pPr indent="0" lvl="8" marL="0" marR="0" rtl="0" algn="r">
              <a:lnSpc>
                <a:spcPct val="100000"/>
              </a:lnSpc>
              <a:spcBef>
                <a:spcPts val="0"/>
              </a:spcBef>
              <a:spcAft>
                <a:spcPts val="0"/>
              </a:spcAft>
              <a:buClr>
                <a:srgbClr val="000000"/>
              </a:buClr>
              <a:buSzPts val="1600"/>
              <a:buFont typeface="Arial"/>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1" Type="http://schemas.openxmlformats.org/officeDocument/2006/relationships/hyperlink" Target="https://www.academia.edu/55634151/Multi_Agent_Based_Prototyping_of_Agriculture_Robots" TargetMode="External"/><Relationship Id="rId10" Type="http://schemas.openxmlformats.org/officeDocument/2006/relationships/hyperlink" Target="https://doi.org/10.9734/cjast/2020/v39i1530719" TargetMode="External"/><Relationship Id="rId13" Type="http://schemas.openxmlformats.org/officeDocument/2006/relationships/hyperlink" Target="https://echord.eu/saga.html" TargetMode="External"/><Relationship Id="rId12" Type="http://schemas.openxmlformats.org/officeDocument/2006/relationships/hyperlink" Target="https://www.sciencedirect.com/science/article/pii/S2214317319301751#b0175" TargetMode="External"/><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www.sciencedirect.com/science/article/abs/pii/S0168169921006256" TargetMode="External"/><Relationship Id="rId4" Type="http://schemas.openxmlformats.org/officeDocument/2006/relationships/hyperlink" Target="https://www.sciencedirect.com/science/article/pii/S2667241323000241" TargetMode="External"/><Relationship Id="rId9" Type="http://schemas.openxmlformats.org/officeDocument/2006/relationships/hyperlink" Target="https://today.tamu.edu/2021/11/15/adaptive-swarm-robotics-could-revolutionize-smart-agriculture/" TargetMode="External"/><Relationship Id="rId5" Type="http://schemas.openxmlformats.org/officeDocument/2006/relationships/hyperlink" Target="https://essay.utwente.nl/88141/1/Bunte_MA_BMS.pdf" TargetMode="External"/><Relationship Id="rId6" Type="http://schemas.openxmlformats.org/officeDocument/2006/relationships/hyperlink" Target="https://doi.org/10.3390/computation10060080" TargetMode="External"/><Relationship Id="rId7" Type="http://schemas.openxmlformats.org/officeDocument/2006/relationships/hyperlink" Target="https://www.sciencedirect.com/science/article/abs/pii/S0045790622003445" TargetMode="External"/><Relationship Id="rId8" Type="http://schemas.openxmlformats.org/officeDocument/2006/relationships/hyperlink" Target="https://doi.org/10.3390/app12030943" TargetMode="External"/></Relationships>
</file>

<file path=ppt/slides/_rels/slide24.xml.rels><?xml version="1.0" encoding="UTF-8" standalone="yes"?><Relationships xmlns="http://schemas.openxmlformats.org/package/2006/relationships"><Relationship Id="rId10" Type="http://schemas.openxmlformats.org/officeDocument/2006/relationships/hyperlink" Target="https://www.kaggle.com/datasets/fpeccia/weed-detection-in-soybean-crops" TargetMode="External"/><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www.sciencedirect.com/science/article/pii/S2352340919308698?via%3Dihub" TargetMode="External"/><Relationship Id="rId4" Type="http://schemas.openxmlformats.org/officeDocument/2006/relationships/hyperlink" Target="https://github.com/cwfid/dataset" TargetMode="External"/><Relationship Id="rId9" Type="http://schemas.openxmlformats.org/officeDocument/2006/relationships/hyperlink" Target="https://drive.google.com/drive/folders/1CmsZb1caggLRN7ANfika8WuPiywo4mBb" TargetMode="External"/><Relationship Id="rId5" Type="http://schemas.openxmlformats.org/officeDocument/2006/relationships/hyperlink" Target="https://github.com/josemenber/image-based-crop-anomaly-detection" TargetMode="External"/><Relationship Id="rId6" Type="http://schemas.openxmlformats.org/officeDocument/2006/relationships/hyperlink" Target="https://github.com/AlexOlsen/DeepWeeds" TargetMode="External"/><Relationship Id="rId7" Type="http://schemas.openxmlformats.org/officeDocument/2006/relationships/hyperlink" Target="https://www.kaggle.com/code/aryanml007/plant-disease-resnet50/notebook" TargetMode="External"/><Relationship Id="rId8" Type="http://schemas.openxmlformats.org/officeDocument/2006/relationships/hyperlink" Target="https://www.kaggle.com/code/mushfirat/rice-classification-99-2-accuracy/comm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16.jpg"/><Relationship Id="rId5" Type="http://schemas.openxmlformats.org/officeDocument/2006/relationships/image" Target="../media/image31.jpg"/><Relationship Id="rId6" Type="http://schemas.openxmlformats.org/officeDocument/2006/relationships/image" Target="../media/image30.jpg"/><Relationship Id="rId7"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Tractor spraying crops" id="156" name="Google Shape;156;p1"/>
          <p:cNvPicPr preferRelativeResize="0"/>
          <p:nvPr>
            <p:ph idx="2" type="pic"/>
          </p:nvPr>
        </p:nvPicPr>
        <p:blipFill rotWithShape="1">
          <a:blip r:embed="rId3">
            <a:alphaModFix/>
          </a:blip>
          <a:srcRect b="0" l="0" r="0" t="0"/>
          <a:stretch/>
        </p:blipFill>
        <p:spPr>
          <a:xfrm>
            <a:off x="1524" y="0"/>
            <a:ext cx="12188950" cy="6858000"/>
          </a:xfrm>
          <a:prstGeom prst="rect">
            <a:avLst/>
          </a:prstGeom>
          <a:solidFill>
            <a:schemeClr val="accent4"/>
          </a:solidFill>
          <a:ln>
            <a:noFill/>
          </a:ln>
        </p:spPr>
      </p:pic>
      <p:sp>
        <p:nvSpPr>
          <p:cNvPr id="157" name="Google Shape;157;p1"/>
          <p:cNvSpPr/>
          <p:nvPr/>
        </p:nvSpPr>
        <p:spPr>
          <a:xfrm>
            <a:off x="313650" y="808075"/>
            <a:ext cx="5263500" cy="5348100"/>
          </a:xfrm>
          <a:prstGeom prst="rect">
            <a:avLst/>
          </a:prstGeom>
          <a:solidFill>
            <a:srgbClr val="F7F1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66452A"/>
                </a:solidFill>
                <a:latin typeface="Arial"/>
                <a:ea typeface="Arial"/>
                <a:cs typeface="Arial"/>
                <a:sym typeface="Arial"/>
              </a:rPr>
              <a:t>Swarm Robotics ABM Simulation in Agriculture</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en-GB" sz="1800">
                <a:solidFill>
                  <a:srgbClr val="66452A"/>
                </a:solidFill>
              </a:rPr>
              <a:t>Final</a:t>
            </a:r>
            <a:r>
              <a:rPr b="0" i="0" lang="en-GB" sz="1800" u="none" cap="none" strike="noStrike">
                <a:solidFill>
                  <a:srgbClr val="66452A"/>
                </a:solidFill>
                <a:latin typeface="Arial"/>
                <a:ea typeface="Arial"/>
                <a:cs typeface="Arial"/>
                <a:sym typeface="Arial"/>
              </a:rPr>
              <a:t> </a:t>
            </a:r>
            <a:r>
              <a:rPr lang="en-GB" sz="1800">
                <a:solidFill>
                  <a:srgbClr val="66452A"/>
                </a:solidFill>
              </a:rPr>
              <a:t>Video</a:t>
            </a:r>
            <a:endParaRPr b="0" i="0" sz="1800" u="none" cap="none" strike="noStrike">
              <a:solidFill>
                <a:srgbClr val="66452A"/>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br>
              <a:rPr b="0" i="0" lang="en-GB" sz="1800" u="none" cap="none" strike="noStrike">
                <a:solidFill>
                  <a:srgbClr val="66452A"/>
                </a:solidFill>
                <a:latin typeface="Arial"/>
                <a:ea typeface="Arial"/>
                <a:cs typeface="Arial"/>
                <a:sym typeface="Arial"/>
              </a:rPr>
            </a:br>
            <a:endParaRPr b="0" i="0" sz="1800" u="none" cap="none" strike="noStrike">
              <a:solidFill>
                <a:srgbClr val="66452A"/>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66452A"/>
                </a:solidFill>
                <a:latin typeface="Arial"/>
                <a:ea typeface="Arial"/>
                <a:cs typeface="Arial"/>
                <a:sym typeface="Arial"/>
              </a:rPr>
              <a:t>Team:</a:t>
            </a:r>
            <a:br>
              <a:rPr b="0" i="0" lang="en-GB" sz="1800" u="none" cap="none" strike="noStrike">
                <a:solidFill>
                  <a:srgbClr val="66452A"/>
                </a:solidFill>
                <a:latin typeface="Arial"/>
                <a:ea typeface="Arial"/>
                <a:cs typeface="Arial"/>
                <a:sym typeface="Arial"/>
              </a:rPr>
            </a:br>
            <a:r>
              <a:rPr b="0" i="0" lang="en-GB" sz="1400" u="none" cap="none" strike="noStrike">
                <a:solidFill>
                  <a:srgbClr val="66452A"/>
                </a:solidFill>
                <a:latin typeface="Arial"/>
                <a:ea typeface="Arial"/>
                <a:cs typeface="Arial"/>
                <a:sym typeface="Arial"/>
              </a:rPr>
              <a:t>Bethlehem B.</a:t>
            </a:r>
            <a:br>
              <a:rPr b="0" i="0" lang="en-GB" sz="1400" u="none" cap="none" strike="noStrike">
                <a:solidFill>
                  <a:srgbClr val="66452A"/>
                </a:solidFill>
                <a:latin typeface="Arial"/>
                <a:ea typeface="Arial"/>
                <a:cs typeface="Arial"/>
                <a:sym typeface="Arial"/>
              </a:rPr>
            </a:br>
            <a:r>
              <a:rPr b="0" i="0" lang="en-GB" sz="1400" u="none" cap="none" strike="noStrike">
                <a:solidFill>
                  <a:srgbClr val="66452A"/>
                </a:solidFill>
                <a:latin typeface="Arial"/>
                <a:ea typeface="Arial"/>
                <a:cs typeface="Arial"/>
                <a:sym typeface="Arial"/>
              </a:rPr>
              <a:t>Bethun B</a:t>
            </a:r>
            <a:r>
              <a:rPr b="0" i="0" lang="en-GB" sz="1400" u="none" cap="none" strike="noStrike">
                <a:solidFill>
                  <a:schemeClr val="dk1"/>
                </a:solidFill>
                <a:latin typeface="Arial"/>
                <a:ea typeface="Arial"/>
                <a:cs typeface="Arial"/>
                <a:sym typeface="Arial"/>
              </a:rPr>
              <a:t>.</a:t>
            </a:r>
            <a:br>
              <a:rPr b="0" i="0" lang="en-GB" sz="1400" u="none" cap="none" strike="noStrike">
                <a:solidFill>
                  <a:schemeClr val="dk1"/>
                </a:solidFill>
                <a:latin typeface="Arial"/>
                <a:ea typeface="Arial"/>
                <a:cs typeface="Arial"/>
                <a:sym typeface="Arial"/>
              </a:rPr>
            </a:br>
            <a:r>
              <a:rPr b="0" i="0" lang="en-GB" sz="1400" u="none" cap="none" strike="noStrike">
                <a:solidFill>
                  <a:srgbClr val="66452A"/>
                </a:solidFill>
                <a:latin typeface="Arial"/>
                <a:ea typeface="Arial"/>
                <a:cs typeface="Arial"/>
                <a:sym typeface="Arial"/>
              </a:rPr>
              <a:t>Tousif S.</a:t>
            </a:r>
            <a:endParaRPr b="0" i="0" sz="1400" u="none" cap="none" strike="noStrike">
              <a:solidFill>
                <a:srgbClr val="66452A"/>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58" name="Google Shape;158;p1"/>
          <p:cNvPicPr preferRelativeResize="0"/>
          <p:nvPr/>
        </p:nvPicPr>
        <p:blipFill rotWithShape="1">
          <a:blip r:embed="rId4">
            <a:alphaModFix/>
          </a:blip>
          <a:srcRect b="0" l="0" r="0" t="0"/>
          <a:stretch/>
        </p:blipFill>
        <p:spPr>
          <a:xfrm>
            <a:off x="1882525" y="5290925"/>
            <a:ext cx="2102326" cy="56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6fd171a631_0_9"/>
          <p:cNvSpPr txBox="1"/>
          <p:nvPr>
            <p:ph type="ctrTitle"/>
          </p:nvPr>
        </p:nvSpPr>
        <p:spPr>
          <a:xfrm>
            <a:off x="681050" y="718450"/>
            <a:ext cx="5718600" cy="33846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Methodology</a:t>
            </a:r>
            <a:endParaRPr>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26fdacb9528_1_299"/>
          <p:cNvSpPr txBox="1"/>
          <p:nvPr>
            <p:ph type="ctrTitle"/>
          </p:nvPr>
        </p:nvSpPr>
        <p:spPr>
          <a:xfrm>
            <a:off x="208850" y="921600"/>
            <a:ext cx="5893800" cy="59364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br>
              <a:rPr lang="en-GB">
                <a:latin typeface="Arial"/>
                <a:ea typeface="Arial"/>
                <a:cs typeface="Arial"/>
                <a:sym typeface="Arial"/>
              </a:rPr>
            </a:br>
            <a:r>
              <a:rPr b="0" lang="en-GB" sz="1711">
                <a:latin typeface="Arial"/>
                <a:ea typeface="Arial"/>
                <a:cs typeface="Arial"/>
                <a:sym typeface="Arial"/>
              </a:rPr>
              <a:t>Working with NetLogo</a:t>
            </a:r>
            <a:endParaRPr b="0" sz="171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0" sz="171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0" sz="171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0" lang="en-GB" sz="1711">
                <a:latin typeface="Arial"/>
                <a:ea typeface="Arial"/>
                <a:cs typeface="Arial"/>
                <a:sym typeface="Arial"/>
              </a:rPr>
              <a:t>Project Phases:</a:t>
            </a:r>
            <a:endParaRPr b="0" sz="171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NetLogo Setup</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Agent Initialization</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Implement PSO Algorithm</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Behaviorspace Simulations</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Data Analysis and Optimization</a:t>
            </a:r>
            <a:endParaRPr b="0" sz="1711">
              <a:latin typeface="Arial"/>
              <a:ea typeface="Arial"/>
              <a:cs typeface="Arial"/>
              <a:sym typeface="Arial"/>
            </a:endParaRPr>
          </a:p>
          <a:p>
            <a:pPr indent="0" lvl="0" marL="0" rtl="0" algn="l">
              <a:lnSpc>
                <a:spcPct val="100000"/>
              </a:lnSpc>
              <a:spcBef>
                <a:spcPts val="0"/>
              </a:spcBef>
              <a:spcAft>
                <a:spcPts val="0"/>
              </a:spcAft>
              <a:buNone/>
            </a:pPr>
            <a:r>
              <a:t/>
            </a:r>
            <a:endParaRPr b="0" sz="1711">
              <a:solidFill>
                <a:srgbClr val="B45F06"/>
              </a:solidFill>
              <a:latin typeface="Arial"/>
              <a:ea typeface="Arial"/>
              <a:cs typeface="Arial"/>
              <a:sym typeface="Arial"/>
            </a:endParaRPr>
          </a:p>
        </p:txBody>
      </p:sp>
      <p:pic>
        <p:nvPicPr>
          <p:cNvPr descr="Tractor in a field" id="245" name="Google Shape;245;g26fdacb9528_1_299"/>
          <p:cNvPicPr preferRelativeResize="0"/>
          <p:nvPr>
            <p:ph idx="2" type="pic"/>
          </p:nvPr>
        </p:nvPicPr>
        <p:blipFill rotWithShape="1">
          <a:blip r:embed="rId3">
            <a:alphaModFix/>
          </a:blip>
          <a:srcRect b="0" l="0" r="0" t="0"/>
          <a:stretch/>
        </p:blipFill>
        <p:spPr>
          <a:xfrm>
            <a:off x="6427508" y="0"/>
            <a:ext cx="5764493" cy="6857999"/>
          </a:xfrm>
          <a:prstGeom prst="rect">
            <a:avLst/>
          </a:prstGeom>
          <a:solidFill>
            <a:schemeClr val="accent4"/>
          </a:solidFill>
          <a:ln>
            <a:noFill/>
          </a:ln>
        </p:spPr>
      </p:pic>
      <p:pic>
        <p:nvPicPr>
          <p:cNvPr descr="Aerial view of fields" id="246" name="Google Shape;246;g26fdacb9528_1_299"/>
          <p:cNvPicPr preferRelativeResize="0"/>
          <p:nvPr>
            <p:ph idx="2" type="pic"/>
          </p:nvPr>
        </p:nvPicPr>
        <p:blipFill rotWithShape="1">
          <a:blip r:embed="rId4">
            <a:alphaModFix/>
          </a:blip>
          <a:srcRect b="0" l="20134" r="0" t="0"/>
          <a:stretch/>
        </p:blipFill>
        <p:spPr>
          <a:xfrm>
            <a:off x="6427500" y="0"/>
            <a:ext cx="5764499" cy="6858000"/>
          </a:xfrm>
          <a:prstGeom prst="rect">
            <a:avLst/>
          </a:prstGeom>
          <a:solidFill>
            <a:srgbClr val="E0C171"/>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6ff32b8034_3_147"/>
          <p:cNvSpPr txBox="1"/>
          <p:nvPr>
            <p:ph type="ctrTitle"/>
          </p:nvPr>
        </p:nvSpPr>
        <p:spPr>
          <a:xfrm>
            <a:off x="681050" y="718450"/>
            <a:ext cx="5718600" cy="33846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Data Analysis</a:t>
            </a:r>
            <a:endParaRPr>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6ff32b8034_1_455"/>
          <p:cNvSpPr txBox="1"/>
          <p:nvPr>
            <p:ph type="title"/>
          </p:nvPr>
        </p:nvSpPr>
        <p:spPr>
          <a:xfrm>
            <a:off x="681052" y="442925"/>
            <a:ext cx="7891500" cy="7002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Data Analysis</a:t>
            </a:r>
            <a:endParaRPr>
              <a:latin typeface="Arial"/>
              <a:ea typeface="Arial"/>
              <a:cs typeface="Arial"/>
              <a:sym typeface="Arial"/>
            </a:endParaRPr>
          </a:p>
        </p:txBody>
      </p:sp>
      <p:sp>
        <p:nvSpPr>
          <p:cNvPr id="259" name="Google Shape;259;g26ff32b8034_1_455"/>
          <p:cNvSpPr/>
          <p:nvPr/>
        </p:nvSpPr>
        <p:spPr>
          <a:xfrm>
            <a:off x="766625" y="2363525"/>
            <a:ext cx="2946900" cy="1268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lang="en-GB" sz="2100">
                <a:solidFill>
                  <a:schemeClr val="dk1"/>
                </a:solidFill>
              </a:rPr>
              <a:t>Total Steps (</a:t>
            </a:r>
            <a:r>
              <a:rPr b="1" i="0" lang="en-GB" sz="2100" u="none" cap="none" strike="noStrike">
                <a:solidFill>
                  <a:schemeClr val="dk1"/>
                </a:solidFill>
                <a:latin typeface="Arial"/>
                <a:ea typeface="Arial"/>
                <a:cs typeface="Arial"/>
                <a:sym typeface="Arial"/>
              </a:rPr>
              <a:t>Time)</a:t>
            </a:r>
            <a:endParaRPr b="0" i="0" sz="1900" u="none" cap="none" strike="noStrike">
              <a:solidFill>
                <a:schemeClr val="dk1"/>
              </a:solidFill>
              <a:latin typeface="Arial"/>
              <a:ea typeface="Arial"/>
              <a:cs typeface="Arial"/>
              <a:sym typeface="Arial"/>
            </a:endParaRPr>
          </a:p>
        </p:txBody>
      </p:sp>
      <p:sp>
        <p:nvSpPr>
          <p:cNvPr id="260" name="Google Shape;260;g26ff32b8034_1_455"/>
          <p:cNvSpPr/>
          <p:nvPr/>
        </p:nvSpPr>
        <p:spPr>
          <a:xfrm>
            <a:off x="4693839" y="2363525"/>
            <a:ext cx="2946900" cy="1268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8"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89998" marR="0" rtl="0" algn="ctr">
              <a:lnSpc>
                <a:spcPct val="100000"/>
              </a:lnSpc>
              <a:spcBef>
                <a:spcPts val="0"/>
              </a:spcBef>
              <a:spcAft>
                <a:spcPts val="0"/>
              </a:spcAft>
              <a:buClr>
                <a:srgbClr val="000000"/>
              </a:buClr>
              <a:buSzPts val="1800"/>
              <a:buFont typeface="Arial"/>
              <a:buNone/>
            </a:pPr>
            <a:r>
              <a:rPr b="1" lang="en-GB" sz="2100">
                <a:solidFill>
                  <a:schemeClr val="dk1"/>
                </a:solidFill>
              </a:rPr>
              <a:t>Total </a:t>
            </a:r>
            <a:r>
              <a:rPr b="1" i="0" lang="en-GB" sz="2100" u="none" cap="none" strike="noStrike">
                <a:solidFill>
                  <a:schemeClr val="dk1"/>
                </a:solidFill>
                <a:latin typeface="Arial"/>
                <a:ea typeface="Arial"/>
                <a:cs typeface="Arial"/>
                <a:sym typeface="Arial"/>
              </a:rPr>
              <a:t>Energy Consumed</a:t>
            </a:r>
            <a:endParaRPr b="0" i="0" sz="1900" u="none" cap="none" strike="noStrike">
              <a:solidFill>
                <a:schemeClr val="dk1"/>
              </a:solidFill>
              <a:latin typeface="Arial"/>
              <a:ea typeface="Arial"/>
              <a:cs typeface="Arial"/>
              <a:sym typeface="Arial"/>
            </a:endParaRPr>
          </a:p>
        </p:txBody>
      </p:sp>
      <p:sp>
        <p:nvSpPr>
          <p:cNvPr id="261" name="Google Shape;261;g26ff32b8034_1_455"/>
          <p:cNvSpPr/>
          <p:nvPr/>
        </p:nvSpPr>
        <p:spPr>
          <a:xfrm>
            <a:off x="8621053" y="2363525"/>
            <a:ext cx="2946900" cy="1268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8"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89998" marR="0" rtl="0" algn="ctr">
              <a:lnSpc>
                <a:spcPct val="100000"/>
              </a:lnSpc>
              <a:spcBef>
                <a:spcPts val="0"/>
              </a:spcBef>
              <a:spcAft>
                <a:spcPts val="0"/>
              </a:spcAft>
              <a:buClr>
                <a:srgbClr val="000000"/>
              </a:buClr>
              <a:buSzPts val="1800"/>
              <a:buFont typeface="Arial"/>
              <a:buNone/>
            </a:pPr>
            <a:r>
              <a:rPr b="1" lang="en-GB" sz="2100">
                <a:solidFill>
                  <a:schemeClr val="dk1"/>
                </a:solidFill>
              </a:rPr>
              <a:t>Search Radius / Inertia</a:t>
            </a:r>
            <a:endParaRPr b="0" i="0" sz="1900" u="none" cap="none" strike="noStrike">
              <a:solidFill>
                <a:schemeClr val="dk1"/>
              </a:solidFill>
              <a:latin typeface="Arial"/>
              <a:ea typeface="Arial"/>
              <a:cs typeface="Arial"/>
              <a:sym typeface="Arial"/>
            </a:endParaRPr>
          </a:p>
        </p:txBody>
      </p:sp>
      <p:sp>
        <p:nvSpPr>
          <p:cNvPr id="262" name="Google Shape;262;g26ff32b8034_1_455"/>
          <p:cNvSpPr/>
          <p:nvPr/>
        </p:nvSpPr>
        <p:spPr>
          <a:xfrm>
            <a:off x="766625" y="4369700"/>
            <a:ext cx="2946900" cy="1268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8"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89998" marR="0" rtl="0" algn="ctr">
              <a:lnSpc>
                <a:spcPct val="100000"/>
              </a:lnSpc>
              <a:spcBef>
                <a:spcPts val="0"/>
              </a:spcBef>
              <a:spcAft>
                <a:spcPts val="0"/>
              </a:spcAft>
              <a:buClr>
                <a:srgbClr val="000000"/>
              </a:buClr>
              <a:buSzPts val="1800"/>
              <a:buFont typeface="Arial"/>
              <a:buNone/>
            </a:pPr>
            <a:r>
              <a:rPr b="1" i="0" lang="en-GB" sz="2100" u="none" cap="none" strike="noStrike">
                <a:solidFill>
                  <a:schemeClr val="dk1"/>
                </a:solidFill>
                <a:latin typeface="Arial"/>
                <a:ea typeface="Arial"/>
                <a:cs typeface="Arial"/>
                <a:sym typeface="Arial"/>
              </a:rPr>
              <a:t>Number of G</a:t>
            </a:r>
            <a:r>
              <a:rPr b="1" lang="en-GB" sz="2100">
                <a:solidFill>
                  <a:schemeClr val="dk1"/>
                </a:solidFill>
              </a:rPr>
              <a:t>round</a:t>
            </a:r>
            <a:r>
              <a:rPr b="1" i="0" lang="en-GB" sz="2100" u="none" cap="none" strike="noStrike">
                <a:solidFill>
                  <a:schemeClr val="dk1"/>
                </a:solidFill>
                <a:latin typeface="Arial"/>
                <a:ea typeface="Arial"/>
                <a:cs typeface="Arial"/>
                <a:sym typeface="Arial"/>
              </a:rPr>
              <a:t> Robots</a:t>
            </a:r>
            <a:endParaRPr b="0" i="0" sz="1900" u="none" cap="none" strike="noStrike">
              <a:solidFill>
                <a:schemeClr val="dk1"/>
              </a:solidFill>
              <a:latin typeface="Arial"/>
              <a:ea typeface="Arial"/>
              <a:cs typeface="Arial"/>
              <a:sym typeface="Arial"/>
            </a:endParaRPr>
          </a:p>
        </p:txBody>
      </p:sp>
      <p:sp>
        <p:nvSpPr>
          <p:cNvPr id="263" name="Google Shape;263;g26ff32b8034_1_455"/>
          <p:cNvSpPr/>
          <p:nvPr/>
        </p:nvSpPr>
        <p:spPr>
          <a:xfrm>
            <a:off x="4693839" y="4369700"/>
            <a:ext cx="2946900" cy="1268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8"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89998" marR="0" rtl="0" algn="ctr">
              <a:lnSpc>
                <a:spcPct val="100000"/>
              </a:lnSpc>
              <a:spcBef>
                <a:spcPts val="0"/>
              </a:spcBef>
              <a:spcAft>
                <a:spcPts val="0"/>
              </a:spcAft>
              <a:buClr>
                <a:srgbClr val="000000"/>
              </a:buClr>
              <a:buSzPts val="1800"/>
              <a:buFont typeface="Arial"/>
              <a:buNone/>
            </a:pPr>
            <a:r>
              <a:rPr b="1" i="0" lang="en-GB" sz="2100" u="none" cap="none" strike="noStrike">
                <a:solidFill>
                  <a:schemeClr val="dk1"/>
                </a:solidFill>
                <a:latin typeface="Arial"/>
                <a:ea typeface="Arial"/>
                <a:cs typeface="Arial"/>
                <a:sym typeface="Arial"/>
              </a:rPr>
              <a:t>Number of Drones</a:t>
            </a:r>
            <a:endParaRPr b="0" i="0" sz="1900" u="none" cap="none" strike="noStrike">
              <a:solidFill>
                <a:schemeClr val="dk1"/>
              </a:solidFill>
              <a:latin typeface="Arial"/>
              <a:ea typeface="Arial"/>
              <a:cs typeface="Arial"/>
              <a:sym typeface="Arial"/>
            </a:endParaRPr>
          </a:p>
        </p:txBody>
      </p:sp>
      <p:sp>
        <p:nvSpPr>
          <p:cNvPr id="264" name="Google Shape;264;g26ff32b8034_1_455"/>
          <p:cNvSpPr/>
          <p:nvPr/>
        </p:nvSpPr>
        <p:spPr>
          <a:xfrm>
            <a:off x="8621053" y="4369700"/>
            <a:ext cx="2946900" cy="1268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8"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89998" marR="0" rtl="0" algn="ctr">
              <a:lnSpc>
                <a:spcPct val="100000"/>
              </a:lnSpc>
              <a:spcBef>
                <a:spcPts val="0"/>
              </a:spcBef>
              <a:spcAft>
                <a:spcPts val="0"/>
              </a:spcAft>
              <a:buClr>
                <a:srgbClr val="000000"/>
              </a:buClr>
              <a:buSzPts val="1800"/>
              <a:buFont typeface="Arial"/>
              <a:buNone/>
            </a:pPr>
            <a:r>
              <a:rPr b="1" i="0" lang="en-GB" sz="2100" u="none" cap="none" strike="noStrike">
                <a:solidFill>
                  <a:schemeClr val="dk1"/>
                </a:solidFill>
                <a:latin typeface="Arial"/>
                <a:ea typeface="Arial"/>
                <a:cs typeface="Arial"/>
                <a:sym typeface="Arial"/>
              </a:rPr>
              <a:t>Weed / Plant Probability</a:t>
            </a:r>
            <a:endParaRPr b="0" i="0" sz="1900" u="none" cap="none" strike="noStrike">
              <a:solidFill>
                <a:schemeClr val="dk1"/>
              </a:solidFill>
              <a:latin typeface="Arial"/>
              <a:ea typeface="Arial"/>
              <a:cs typeface="Arial"/>
              <a:sym typeface="Arial"/>
            </a:endParaRPr>
          </a:p>
        </p:txBody>
      </p:sp>
      <p:sp>
        <p:nvSpPr>
          <p:cNvPr id="265" name="Google Shape;265;g26ff32b8034_1_455"/>
          <p:cNvSpPr txBox="1"/>
          <p:nvPr/>
        </p:nvSpPr>
        <p:spPr>
          <a:xfrm>
            <a:off x="766625" y="1539563"/>
            <a:ext cx="6762300" cy="42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lang="en-GB" sz="1900">
                <a:solidFill>
                  <a:schemeClr val="dk1"/>
                </a:solidFill>
              </a:rPr>
              <a:t>KPIs</a:t>
            </a:r>
            <a:r>
              <a:rPr b="1" i="0" lang="en-GB" sz="1900" u="none" cap="none" strike="noStrike">
                <a:solidFill>
                  <a:schemeClr val="dk1"/>
                </a:solidFill>
                <a:latin typeface="Arial"/>
                <a:ea typeface="Arial"/>
                <a:cs typeface="Arial"/>
                <a:sym typeface="Arial"/>
              </a:rPr>
              <a:t> Used</a:t>
            </a:r>
            <a:endParaRPr b="1" i="0" sz="19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6ff32b8034_0_213"/>
          <p:cNvSpPr/>
          <p:nvPr/>
        </p:nvSpPr>
        <p:spPr>
          <a:xfrm>
            <a:off x="8247325" y="1563075"/>
            <a:ext cx="3614700" cy="4337700"/>
          </a:xfrm>
          <a:prstGeom prst="rect">
            <a:avLst/>
          </a:prstGeom>
          <a:solidFill>
            <a:srgbClr val="F7F1E1"/>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71" name="Google Shape;271;g26ff32b8034_0_213"/>
          <p:cNvSpPr/>
          <p:nvPr/>
        </p:nvSpPr>
        <p:spPr>
          <a:xfrm>
            <a:off x="4346400" y="1563075"/>
            <a:ext cx="3614700" cy="4337700"/>
          </a:xfrm>
          <a:prstGeom prst="rect">
            <a:avLst/>
          </a:prstGeom>
          <a:solidFill>
            <a:srgbClr val="F7F1E1"/>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72" name="Google Shape;272;g26ff32b8034_0_213"/>
          <p:cNvSpPr/>
          <p:nvPr/>
        </p:nvSpPr>
        <p:spPr>
          <a:xfrm>
            <a:off x="445475" y="1563075"/>
            <a:ext cx="3614700" cy="4337700"/>
          </a:xfrm>
          <a:prstGeom prst="rect">
            <a:avLst/>
          </a:prstGeom>
          <a:solidFill>
            <a:srgbClr val="F7F1E1"/>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73" name="Google Shape;273;g26ff32b8034_0_213"/>
          <p:cNvSpPr/>
          <p:nvPr/>
        </p:nvSpPr>
        <p:spPr>
          <a:xfrm>
            <a:off x="533500" y="4777150"/>
            <a:ext cx="3436200" cy="94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74" name="Google Shape;274;g26ff32b8034_0_213"/>
          <p:cNvSpPr txBox="1"/>
          <p:nvPr/>
        </p:nvSpPr>
        <p:spPr>
          <a:xfrm>
            <a:off x="462350" y="121075"/>
            <a:ext cx="11524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200">
                <a:solidFill>
                  <a:srgbClr val="2E2E38"/>
                </a:solidFill>
                <a:latin typeface="Meiryo"/>
                <a:ea typeface="Meiryo"/>
                <a:cs typeface="Meiryo"/>
                <a:sym typeface="Meiryo"/>
              </a:rPr>
              <a:t>KPI scenario comparison over 729 runs in Behavioral Space (1/2)</a:t>
            </a:r>
            <a:endParaRPr b="1" sz="3200">
              <a:solidFill>
                <a:srgbClr val="2E2E38"/>
              </a:solidFill>
              <a:latin typeface="Meiryo"/>
              <a:ea typeface="Meiryo"/>
              <a:cs typeface="Meiryo"/>
              <a:sym typeface="Meiryo"/>
            </a:endParaRPr>
          </a:p>
        </p:txBody>
      </p:sp>
      <p:sp>
        <p:nvSpPr>
          <p:cNvPr id="275" name="Google Shape;275;g26ff32b8034_0_213"/>
          <p:cNvSpPr txBox="1"/>
          <p:nvPr/>
        </p:nvSpPr>
        <p:spPr>
          <a:xfrm>
            <a:off x="673900" y="4806460"/>
            <a:ext cx="31554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As the population of ground robots increase from 15 to 25, the total energy consumed and time (total steps) </a:t>
            </a:r>
            <a:r>
              <a:rPr b="1" lang="en-GB">
                <a:solidFill>
                  <a:schemeClr val="lt1"/>
                </a:solidFill>
                <a:latin typeface="Meiryo"/>
                <a:ea typeface="Meiryo"/>
                <a:cs typeface="Meiryo"/>
                <a:sym typeface="Meiryo"/>
              </a:rPr>
              <a:t>decrease</a:t>
            </a:r>
            <a:r>
              <a:rPr lang="en-GB">
                <a:solidFill>
                  <a:schemeClr val="lt1"/>
                </a:solidFill>
                <a:latin typeface="Meiryo"/>
                <a:ea typeface="Meiryo"/>
                <a:cs typeface="Meiryo"/>
                <a:sym typeface="Meiryo"/>
              </a:rPr>
              <a:t> </a:t>
            </a:r>
            <a:endParaRPr>
              <a:solidFill>
                <a:schemeClr val="lt1"/>
              </a:solidFill>
              <a:latin typeface="Meiryo"/>
              <a:ea typeface="Meiryo"/>
              <a:cs typeface="Meiryo"/>
              <a:sym typeface="Meiryo"/>
            </a:endParaRPr>
          </a:p>
        </p:txBody>
      </p:sp>
      <p:sp>
        <p:nvSpPr>
          <p:cNvPr id="276" name="Google Shape;276;g26ff32b8034_0_213"/>
          <p:cNvSpPr/>
          <p:nvPr/>
        </p:nvSpPr>
        <p:spPr>
          <a:xfrm>
            <a:off x="4429464" y="4777150"/>
            <a:ext cx="3436200" cy="94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77" name="Google Shape;277;g26ff32b8034_0_213"/>
          <p:cNvSpPr txBox="1"/>
          <p:nvPr/>
        </p:nvSpPr>
        <p:spPr>
          <a:xfrm>
            <a:off x="4493650" y="4740025"/>
            <a:ext cx="3372000" cy="9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As the # of drones increase from 0 to 2, the total energy consumed and time (total steps) </a:t>
            </a:r>
            <a:r>
              <a:rPr b="1" lang="en-GB">
                <a:solidFill>
                  <a:schemeClr val="lt1"/>
                </a:solidFill>
                <a:latin typeface="Meiryo"/>
                <a:ea typeface="Meiryo"/>
                <a:cs typeface="Meiryo"/>
                <a:sym typeface="Meiryo"/>
              </a:rPr>
              <a:t>increase </a:t>
            </a:r>
            <a:r>
              <a:rPr lang="en-GB">
                <a:solidFill>
                  <a:schemeClr val="lt1"/>
                </a:solidFill>
                <a:latin typeface="Meiryo"/>
                <a:ea typeface="Meiryo"/>
                <a:cs typeface="Meiryo"/>
                <a:sym typeface="Meiryo"/>
              </a:rPr>
              <a:t>slightly, which might be due to limited search radius of drones (3x robots)</a:t>
            </a:r>
            <a:endParaRPr>
              <a:solidFill>
                <a:schemeClr val="lt1"/>
              </a:solidFill>
              <a:latin typeface="Meiryo"/>
              <a:ea typeface="Meiryo"/>
              <a:cs typeface="Meiryo"/>
              <a:sym typeface="Meiryo"/>
            </a:endParaRPr>
          </a:p>
        </p:txBody>
      </p:sp>
      <p:sp>
        <p:nvSpPr>
          <p:cNvPr id="278" name="Google Shape;278;g26ff32b8034_0_213"/>
          <p:cNvSpPr/>
          <p:nvPr/>
        </p:nvSpPr>
        <p:spPr>
          <a:xfrm>
            <a:off x="8337789" y="4777150"/>
            <a:ext cx="3436200" cy="94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79" name="Google Shape;279;g26ff32b8034_0_213"/>
          <p:cNvSpPr txBox="1"/>
          <p:nvPr/>
        </p:nvSpPr>
        <p:spPr>
          <a:xfrm>
            <a:off x="8478177" y="4806460"/>
            <a:ext cx="31554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As the inertia increases from 0 to 0.2, the total energy consumed and time (total steps) </a:t>
            </a:r>
            <a:r>
              <a:rPr b="1" lang="en-GB">
                <a:solidFill>
                  <a:schemeClr val="lt1"/>
                </a:solidFill>
                <a:latin typeface="Meiryo"/>
                <a:ea typeface="Meiryo"/>
                <a:cs typeface="Meiryo"/>
                <a:sym typeface="Meiryo"/>
              </a:rPr>
              <a:t>decrease </a:t>
            </a:r>
            <a:endParaRPr b="1">
              <a:solidFill>
                <a:schemeClr val="lt1"/>
              </a:solidFill>
              <a:latin typeface="Meiryo"/>
              <a:ea typeface="Meiryo"/>
              <a:cs typeface="Meiryo"/>
              <a:sym typeface="Meiryo"/>
            </a:endParaRPr>
          </a:p>
        </p:txBody>
      </p:sp>
      <p:pic>
        <p:nvPicPr>
          <p:cNvPr id="280" name="Google Shape;280;g26ff32b8034_0_213"/>
          <p:cNvPicPr preferRelativeResize="0"/>
          <p:nvPr/>
        </p:nvPicPr>
        <p:blipFill>
          <a:blip r:embed="rId3">
            <a:alphaModFix/>
          </a:blip>
          <a:stretch>
            <a:fillRect/>
          </a:stretch>
        </p:blipFill>
        <p:spPr>
          <a:xfrm>
            <a:off x="534725" y="1787100"/>
            <a:ext cx="3436200" cy="2654651"/>
          </a:xfrm>
          <a:prstGeom prst="rect">
            <a:avLst/>
          </a:prstGeom>
          <a:noFill/>
          <a:ln>
            <a:noFill/>
          </a:ln>
        </p:spPr>
      </p:pic>
      <p:pic>
        <p:nvPicPr>
          <p:cNvPr id="281" name="Google Shape;281;g26ff32b8034_0_213"/>
          <p:cNvPicPr preferRelativeResize="0"/>
          <p:nvPr/>
        </p:nvPicPr>
        <p:blipFill>
          <a:blip r:embed="rId4">
            <a:alphaModFix/>
          </a:blip>
          <a:stretch>
            <a:fillRect/>
          </a:stretch>
        </p:blipFill>
        <p:spPr>
          <a:xfrm>
            <a:off x="4429475" y="1787100"/>
            <a:ext cx="3436199" cy="2654650"/>
          </a:xfrm>
          <a:prstGeom prst="rect">
            <a:avLst/>
          </a:prstGeom>
          <a:noFill/>
          <a:ln>
            <a:noFill/>
          </a:ln>
        </p:spPr>
      </p:pic>
      <p:pic>
        <p:nvPicPr>
          <p:cNvPr id="282" name="Google Shape;282;g26ff32b8034_0_213"/>
          <p:cNvPicPr preferRelativeResize="0"/>
          <p:nvPr/>
        </p:nvPicPr>
        <p:blipFill>
          <a:blip r:embed="rId5">
            <a:alphaModFix/>
          </a:blip>
          <a:stretch>
            <a:fillRect/>
          </a:stretch>
        </p:blipFill>
        <p:spPr>
          <a:xfrm>
            <a:off x="8336575" y="1787100"/>
            <a:ext cx="3436201" cy="2654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6ff32b8034_0_229"/>
          <p:cNvSpPr/>
          <p:nvPr/>
        </p:nvSpPr>
        <p:spPr>
          <a:xfrm>
            <a:off x="8247325" y="1563075"/>
            <a:ext cx="3614700" cy="4337700"/>
          </a:xfrm>
          <a:prstGeom prst="rect">
            <a:avLst/>
          </a:prstGeom>
          <a:solidFill>
            <a:srgbClr val="F7F1E1"/>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88" name="Google Shape;288;g26ff32b8034_0_229"/>
          <p:cNvSpPr/>
          <p:nvPr/>
        </p:nvSpPr>
        <p:spPr>
          <a:xfrm>
            <a:off x="4346400" y="1563075"/>
            <a:ext cx="3614700" cy="4337700"/>
          </a:xfrm>
          <a:prstGeom prst="rect">
            <a:avLst/>
          </a:prstGeom>
          <a:solidFill>
            <a:srgbClr val="F7F1E1"/>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89" name="Google Shape;289;g26ff32b8034_0_229"/>
          <p:cNvSpPr/>
          <p:nvPr/>
        </p:nvSpPr>
        <p:spPr>
          <a:xfrm>
            <a:off x="445475" y="1563075"/>
            <a:ext cx="3614700" cy="4337700"/>
          </a:xfrm>
          <a:prstGeom prst="rect">
            <a:avLst/>
          </a:prstGeom>
          <a:solidFill>
            <a:srgbClr val="F7F1E1"/>
          </a:solid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90" name="Google Shape;290;g26ff32b8034_0_229"/>
          <p:cNvSpPr/>
          <p:nvPr/>
        </p:nvSpPr>
        <p:spPr>
          <a:xfrm>
            <a:off x="533500" y="4777150"/>
            <a:ext cx="3436200" cy="94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pic>
        <p:nvPicPr>
          <p:cNvPr id="291" name="Google Shape;291;g26ff32b8034_0_229"/>
          <p:cNvPicPr preferRelativeResize="0"/>
          <p:nvPr/>
        </p:nvPicPr>
        <p:blipFill>
          <a:blip r:embed="rId3">
            <a:alphaModFix/>
          </a:blip>
          <a:stretch>
            <a:fillRect/>
          </a:stretch>
        </p:blipFill>
        <p:spPr>
          <a:xfrm>
            <a:off x="533400" y="1785875"/>
            <a:ext cx="3436224" cy="2539550"/>
          </a:xfrm>
          <a:prstGeom prst="rect">
            <a:avLst/>
          </a:prstGeom>
          <a:noFill/>
          <a:ln>
            <a:noFill/>
          </a:ln>
        </p:spPr>
      </p:pic>
      <p:pic>
        <p:nvPicPr>
          <p:cNvPr id="292" name="Google Shape;292;g26ff32b8034_0_229"/>
          <p:cNvPicPr preferRelativeResize="0"/>
          <p:nvPr/>
        </p:nvPicPr>
        <p:blipFill>
          <a:blip r:embed="rId4">
            <a:alphaModFix/>
          </a:blip>
          <a:stretch>
            <a:fillRect/>
          </a:stretch>
        </p:blipFill>
        <p:spPr>
          <a:xfrm>
            <a:off x="4429452" y="1783849"/>
            <a:ext cx="3436226" cy="2543793"/>
          </a:xfrm>
          <a:prstGeom prst="rect">
            <a:avLst/>
          </a:prstGeom>
          <a:noFill/>
          <a:ln>
            <a:noFill/>
          </a:ln>
        </p:spPr>
      </p:pic>
      <p:pic>
        <p:nvPicPr>
          <p:cNvPr id="293" name="Google Shape;293;g26ff32b8034_0_229"/>
          <p:cNvPicPr preferRelativeResize="0"/>
          <p:nvPr/>
        </p:nvPicPr>
        <p:blipFill>
          <a:blip r:embed="rId5">
            <a:alphaModFix/>
          </a:blip>
          <a:stretch>
            <a:fillRect/>
          </a:stretch>
        </p:blipFill>
        <p:spPr>
          <a:xfrm>
            <a:off x="8337875" y="1783750"/>
            <a:ext cx="3436200" cy="2543799"/>
          </a:xfrm>
          <a:prstGeom prst="rect">
            <a:avLst/>
          </a:prstGeom>
          <a:noFill/>
          <a:ln>
            <a:noFill/>
          </a:ln>
        </p:spPr>
      </p:pic>
      <p:sp>
        <p:nvSpPr>
          <p:cNvPr id="294" name="Google Shape;294;g26ff32b8034_0_229"/>
          <p:cNvSpPr txBox="1"/>
          <p:nvPr/>
        </p:nvSpPr>
        <p:spPr>
          <a:xfrm>
            <a:off x="673900" y="4806460"/>
            <a:ext cx="31554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As the weed probability increase from 0.1 to 0.3, the total energy consumed and time (total steps) </a:t>
            </a:r>
            <a:r>
              <a:rPr b="1" lang="en-GB">
                <a:solidFill>
                  <a:schemeClr val="lt1"/>
                </a:solidFill>
                <a:latin typeface="Meiryo"/>
                <a:ea typeface="Meiryo"/>
                <a:cs typeface="Meiryo"/>
                <a:sym typeface="Meiryo"/>
              </a:rPr>
              <a:t>increase </a:t>
            </a:r>
            <a:endParaRPr b="1">
              <a:solidFill>
                <a:schemeClr val="lt1"/>
              </a:solidFill>
              <a:latin typeface="Meiryo"/>
              <a:ea typeface="Meiryo"/>
              <a:cs typeface="Meiryo"/>
              <a:sym typeface="Meiryo"/>
            </a:endParaRPr>
          </a:p>
        </p:txBody>
      </p:sp>
      <p:sp>
        <p:nvSpPr>
          <p:cNvPr id="295" name="Google Shape;295;g26ff32b8034_0_229"/>
          <p:cNvSpPr/>
          <p:nvPr/>
        </p:nvSpPr>
        <p:spPr>
          <a:xfrm>
            <a:off x="4429464" y="4777150"/>
            <a:ext cx="3436200" cy="94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96" name="Google Shape;296;g26ff32b8034_0_229"/>
          <p:cNvSpPr txBox="1"/>
          <p:nvPr/>
        </p:nvSpPr>
        <p:spPr>
          <a:xfrm>
            <a:off x="4493650" y="4740019"/>
            <a:ext cx="3291600" cy="9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As the plant probability increase from 0.4 to 0.6, the total energy consumed and time (total steps) </a:t>
            </a:r>
            <a:r>
              <a:rPr b="1" lang="en-GB">
                <a:solidFill>
                  <a:schemeClr val="lt1"/>
                </a:solidFill>
                <a:latin typeface="Meiryo"/>
                <a:ea typeface="Meiryo"/>
                <a:cs typeface="Meiryo"/>
                <a:sym typeface="Meiryo"/>
              </a:rPr>
              <a:t>increase</a:t>
            </a:r>
            <a:r>
              <a:rPr lang="en-GB">
                <a:solidFill>
                  <a:schemeClr val="lt1"/>
                </a:solidFill>
                <a:latin typeface="Meiryo"/>
                <a:ea typeface="Meiryo"/>
                <a:cs typeface="Meiryo"/>
                <a:sym typeface="Meiryo"/>
              </a:rPr>
              <a:t>, but few outliers are observed for prob = 0.4</a:t>
            </a:r>
            <a:endParaRPr>
              <a:solidFill>
                <a:schemeClr val="lt1"/>
              </a:solidFill>
              <a:latin typeface="Meiryo"/>
              <a:ea typeface="Meiryo"/>
              <a:cs typeface="Meiryo"/>
              <a:sym typeface="Meiryo"/>
            </a:endParaRPr>
          </a:p>
        </p:txBody>
      </p:sp>
      <p:sp>
        <p:nvSpPr>
          <p:cNvPr id="297" name="Google Shape;297;g26ff32b8034_0_229"/>
          <p:cNvSpPr/>
          <p:nvPr/>
        </p:nvSpPr>
        <p:spPr>
          <a:xfrm>
            <a:off x="8337789" y="4777150"/>
            <a:ext cx="3436200" cy="947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98" name="Google Shape;298;g26ff32b8034_0_229"/>
          <p:cNvSpPr txBox="1"/>
          <p:nvPr/>
        </p:nvSpPr>
        <p:spPr>
          <a:xfrm>
            <a:off x="8401977" y="4806460"/>
            <a:ext cx="3155400" cy="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As the search radius increase from 40 to 60, the total energy consumed and time (total steps) </a:t>
            </a:r>
            <a:r>
              <a:rPr b="1" lang="en-GB">
                <a:solidFill>
                  <a:schemeClr val="lt1"/>
                </a:solidFill>
                <a:latin typeface="Meiryo"/>
                <a:ea typeface="Meiryo"/>
                <a:cs typeface="Meiryo"/>
                <a:sym typeface="Meiryo"/>
              </a:rPr>
              <a:t>decrease</a:t>
            </a:r>
            <a:r>
              <a:rPr lang="en-GB">
                <a:solidFill>
                  <a:schemeClr val="lt1"/>
                </a:solidFill>
                <a:latin typeface="Meiryo"/>
                <a:ea typeface="Meiryo"/>
                <a:cs typeface="Meiryo"/>
                <a:sym typeface="Meiryo"/>
              </a:rPr>
              <a:t> as expected</a:t>
            </a:r>
            <a:endParaRPr>
              <a:solidFill>
                <a:schemeClr val="lt1"/>
              </a:solidFill>
              <a:latin typeface="Meiryo"/>
              <a:ea typeface="Meiryo"/>
              <a:cs typeface="Meiryo"/>
              <a:sym typeface="Meiryo"/>
            </a:endParaRPr>
          </a:p>
        </p:txBody>
      </p:sp>
      <p:sp>
        <p:nvSpPr>
          <p:cNvPr id="299" name="Google Shape;299;g26ff32b8034_0_229"/>
          <p:cNvSpPr txBox="1"/>
          <p:nvPr/>
        </p:nvSpPr>
        <p:spPr>
          <a:xfrm>
            <a:off x="462350" y="121075"/>
            <a:ext cx="11524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200">
                <a:solidFill>
                  <a:srgbClr val="2E2E38"/>
                </a:solidFill>
                <a:latin typeface="Meiryo"/>
                <a:ea typeface="Meiryo"/>
                <a:cs typeface="Meiryo"/>
                <a:sym typeface="Meiryo"/>
              </a:rPr>
              <a:t>KPI scenario comparison over 729 runs in Behavioral Space (2/2)</a:t>
            </a:r>
            <a:endParaRPr b="1" sz="3200">
              <a:solidFill>
                <a:srgbClr val="2E2E38"/>
              </a:solidFill>
              <a:latin typeface="Meiryo"/>
              <a:ea typeface="Meiryo"/>
              <a:cs typeface="Meiryo"/>
              <a:sym typeface="Meiry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6ff32b8034_1_0"/>
          <p:cNvSpPr txBox="1"/>
          <p:nvPr/>
        </p:nvSpPr>
        <p:spPr>
          <a:xfrm>
            <a:off x="462350" y="121075"/>
            <a:ext cx="9037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200">
                <a:solidFill>
                  <a:srgbClr val="2E2E38"/>
                </a:solidFill>
                <a:latin typeface="Meiryo"/>
                <a:ea typeface="Meiryo"/>
                <a:cs typeface="Meiryo"/>
                <a:sym typeface="Meiryo"/>
              </a:rPr>
              <a:t>Heatmap and Correlation Matrix of KPIs</a:t>
            </a:r>
            <a:endParaRPr b="1" sz="3200">
              <a:solidFill>
                <a:srgbClr val="2E2E38"/>
              </a:solidFill>
              <a:latin typeface="Meiryo"/>
              <a:ea typeface="Meiryo"/>
              <a:cs typeface="Meiryo"/>
              <a:sym typeface="Meiryo"/>
            </a:endParaRPr>
          </a:p>
        </p:txBody>
      </p:sp>
      <p:pic>
        <p:nvPicPr>
          <p:cNvPr id="305" name="Google Shape;305;g26ff32b8034_1_0"/>
          <p:cNvPicPr preferRelativeResize="0"/>
          <p:nvPr/>
        </p:nvPicPr>
        <p:blipFill>
          <a:blip r:embed="rId3">
            <a:alphaModFix/>
          </a:blip>
          <a:stretch>
            <a:fillRect/>
          </a:stretch>
        </p:blipFill>
        <p:spPr>
          <a:xfrm>
            <a:off x="6423150" y="1141875"/>
            <a:ext cx="5339673" cy="4658124"/>
          </a:xfrm>
          <a:prstGeom prst="rect">
            <a:avLst/>
          </a:prstGeom>
          <a:noFill/>
          <a:ln>
            <a:noFill/>
          </a:ln>
        </p:spPr>
      </p:pic>
      <p:pic>
        <p:nvPicPr>
          <p:cNvPr id="306" name="Google Shape;306;g26ff32b8034_1_0"/>
          <p:cNvPicPr preferRelativeResize="0"/>
          <p:nvPr/>
        </p:nvPicPr>
        <p:blipFill>
          <a:blip r:embed="rId4">
            <a:alphaModFix/>
          </a:blip>
          <a:stretch>
            <a:fillRect/>
          </a:stretch>
        </p:blipFill>
        <p:spPr>
          <a:xfrm>
            <a:off x="340725" y="1141875"/>
            <a:ext cx="5725974" cy="4658125"/>
          </a:xfrm>
          <a:prstGeom prst="rect">
            <a:avLst/>
          </a:prstGeom>
          <a:noFill/>
          <a:ln>
            <a:noFill/>
          </a:ln>
        </p:spPr>
      </p:pic>
      <p:sp>
        <p:nvSpPr>
          <p:cNvPr id="307" name="Google Shape;307;g26ff32b8034_1_0"/>
          <p:cNvSpPr/>
          <p:nvPr/>
        </p:nvSpPr>
        <p:spPr>
          <a:xfrm>
            <a:off x="340725" y="5861525"/>
            <a:ext cx="5726100" cy="70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308" name="Google Shape;308;g26ff32b8034_1_0"/>
          <p:cNvSpPr txBox="1"/>
          <p:nvPr/>
        </p:nvSpPr>
        <p:spPr>
          <a:xfrm>
            <a:off x="416925" y="5822450"/>
            <a:ext cx="5563800" cy="7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Heatmap visualization for optimal combination of search-radius and drone-size suggests having a higher search radius and higher number of drones</a:t>
            </a:r>
            <a:endParaRPr>
              <a:solidFill>
                <a:schemeClr val="lt1"/>
              </a:solidFill>
              <a:latin typeface="Meiryo"/>
              <a:ea typeface="Meiryo"/>
              <a:cs typeface="Meiryo"/>
              <a:sym typeface="Meiryo"/>
            </a:endParaRPr>
          </a:p>
        </p:txBody>
      </p:sp>
      <p:sp>
        <p:nvSpPr>
          <p:cNvPr id="309" name="Google Shape;309;g26ff32b8034_1_0"/>
          <p:cNvSpPr/>
          <p:nvPr/>
        </p:nvSpPr>
        <p:spPr>
          <a:xfrm>
            <a:off x="6423150" y="5861525"/>
            <a:ext cx="5339700" cy="703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310" name="Google Shape;310;g26ff32b8034_1_0"/>
          <p:cNvSpPr txBox="1"/>
          <p:nvPr/>
        </p:nvSpPr>
        <p:spPr>
          <a:xfrm>
            <a:off x="6572216" y="5804865"/>
            <a:ext cx="5183700" cy="7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Weed-probability and population-size of ground robots have a higher positive correlation with Total-energy-consumed. The population-size is negatively correlated to total steps (time)</a:t>
            </a:r>
            <a:endParaRPr>
              <a:solidFill>
                <a:schemeClr val="lt1"/>
              </a:solidFill>
              <a:latin typeface="Meiryo"/>
              <a:ea typeface="Meiryo"/>
              <a:cs typeface="Meiryo"/>
              <a:sym typeface="Meiry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6ff32b8034_1_306"/>
          <p:cNvSpPr txBox="1"/>
          <p:nvPr/>
        </p:nvSpPr>
        <p:spPr>
          <a:xfrm>
            <a:off x="462350" y="121075"/>
            <a:ext cx="9037500" cy="62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200">
                <a:solidFill>
                  <a:srgbClr val="2E2E38"/>
                </a:solidFill>
                <a:latin typeface="Meiryo"/>
                <a:ea typeface="Meiryo"/>
                <a:cs typeface="Meiryo"/>
                <a:sym typeface="Meiryo"/>
              </a:rPr>
              <a:t>Pairplot of all KPIs used</a:t>
            </a:r>
            <a:endParaRPr b="1" sz="3200">
              <a:solidFill>
                <a:srgbClr val="2E2E38"/>
              </a:solidFill>
              <a:latin typeface="Meiryo"/>
              <a:ea typeface="Meiryo"/>
              <a:cs typeface="Meiryo"/>
              <a:sym typeface="Meiryo"/>
            </a:endParaRPr>
          </a:p>
        </p:txBody>
      </p:sp>
      <p:pic>
        <p:nvPicPr>
          <p:cNvPr id="316" name="Google Shape;316;g26ff32b8034_1_306"/>
          <p:cNvPicPr preferRelativeResize="0"/>
          <p:nvPr/>
        </p:nvPicPr>
        <p:blipFill>
          <a:blip r:embed="rId3">
            <a:alphaModFix/>
          </a:blip>
          <a:stretch>
            <a:fillRect/>
          </a:stretch>
        </p:blipFill>
        <p:spPr>
          <a:xfrm>
            <a:off x="632050" y="943450"/>
            <a:ext cx="5872975" cy="5864050"/>
          </a:xfrm>
          <a:prstGeom prst="rect">
            <a:avLst/>
          </a:prstGeom>
          <a:noFill/>
          <a:ln>
            <a:noFill/>
          </a:ln>
        </p:spPr>
      </p:pic>
      <p:sp>
        <p:nvSpPr>
          <p:cNvPr id="317" name="Google Shape;317;g26ff32b8034_1_306"/>
          <p:cNvSpPr/>
          <p:nvPr/>
        </p:nvSpPr>
        <p:spPr>
          <a:xfrm>
            <a:off x="6731025" y="2761725"/>
            <a:ext cx="4317900" cy="2015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318" name="Google Shape;318;g26ff32b8034_1_306"/>
          <p:cNvSpPr txBox="1"/>
          <p:nvPr/>
        </p:nvSpPr>
        <p:spPr>
          <a:xfrm>
            <a:off x="6792225" y="2820226"/>
            <a:ext cx="4195500" cy="18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eiryo"/>
                <a:ea typeface="Meiryo"/>
                <a:cs typeface="Meiryo"/>
                <a:sym typeface="Meiryo"/>
              </a:rPr>
              <a:t>Pairpolots of all 6 input parameters and the 2 output parameters (energy consumed &amp; time) are as per expectations</a:t>
            </a:r>
            <a:endParaRPr>
              <a:solidFill>
                <a:schemeClr val="lt1"/>
              </a:solidFill>
              <a:latin typeface="Meiryo"/>
              <a:ea typeface="Meiryo"/>
              <a:cs typeface="Meiryo"/>
              <a:sym typeface="Meiryo"/>
            </a:endParaRPr>
          </a:p>
          <a:p>
            <a:pPr indent="-317500" lvl="0" marL="457200" rtl="0" algn="l">
              <a:spcBef>
                <a:spcPts val="0"/>
              </a:spcBef>
              <a:spcAft>
                <a:spcPts val="0"/>
              </a:spcAft>
              <a:buClr>
                <a:schemeClr val="lt1"/>
              </a:buClr>
              <a:buSzPts val="1400"/>
              <a:buFont typeface="Meiryo"/>
              <a:buChar char="●"/>
            </a:pPr>
            <a:r>
              <a:rPr lang="en-GB">
                <a:solidFill>
                  <a:schemeClr val="lt1"/>
                </a:solidFill>
                <a:latin typeface="Meiryo"/>
                <a:ea typeface="Meiryo"/>
                <a:cs typeface="Meiryo"/>
                <a:sym typeface="Meiryo"/>
              </a:rPr>
              <a:t>Total steps have a positive correlation with Total-energy-consumed</a:t>
            </a:r>
            <a:endParaRPr>
              <a:solidFill>
                <a:schemeClr val="lt1"/>
              </a:solidFill>
              <a:latin typeface="Meiryo"/>
              <a:ea typeface="Meiryo"/>
              <a:cs typeface="Meiryo"/>
              <a:sym typeface="Meiryo"/>
            </a:endParaRPr>
          </a:p>
          <a:p>
            <a:pPr indent="-317500" lvl="0" marL="457200" rtl="0" algn="l">
              <a:spcBef>
                <a:spcPts val="0"/>
              </a:spcBef>
              <a:spcAft>
                <a:spcPts val="0"/>
              </a:spcAft>
              <a:buClr>
                <a:schemeClr val="lt1"/>
              </a:buClr>
              <a:buSzPts val="1400"/>
              <a:buFont typeface="Meiryo"/>
              <a:buChar char="●"/>
            </a:pPr>
            <a:r>
              <a:rPr lang="en-GB">
                <a:solidFill>
                  <a:schemeClr val="lt1"/>
                </a:solidFill>
                <a:latin typeface="Meiryo"/>
                <a:ea typeface="Meiryo"/>
                <a:cs typeface="Meiryo"/>
                <a:sym typeface="Meiryo"/>
              </a:rPr>
              <a:t>The population-size is negatively correlated to total steps (time)</a:t>
            </a:r>
            <a:endParaRPr>
              <a:solidFill>
                <a:schemeClr val="lt1"/>
              </a:solidFill>
              <a:latin typeface="Meiryo"/>
              <a:ea typeface="Meiryo"/>
              <a:cs typeface="Meiryo"/>
              <a:sym typeface="Meiry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
          <p:cNvSpPr txBox="1"/>
          <p:nvPr>
            <p:ph type="ctrTitle"/>
          </p:nvPr>
        </p:nvSpPr>
        <p:spPr>
          <a:xfrm>
            <a:off x="681050" y="718450"/>
            <a:ext cx="5718600" cy="33846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Conclusion</a:t>
            </a: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6fd171a631_0_3"/>
          <p:cNvSpPr txBox="1"/>
          <p:nvPr>
            <p:ph type="ctrTitle"/>
          </p:nvPr>
        </p:nvSpPr>
        <p:spPr>
          <a:xfrm>
            <a:off x="208850" y="239250"/>
            <a:ext cx="5893800" cy="66189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br>
              <a:rPr lang="en-GB">
                <a:latin typeface="Arial"/>
                <a:ea typeface="Arial"/>
                <a:cs typeface="Arial"/>
                <a:sym typeface="Arial"/>
              </a:rPr>
            </a:br>
            <a:endParaRPr b="0" sz="1711">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0" lang="en-GB" sz="1711">
                <a:latin typeface="Arial"/>
                <a:ea typeface="Arial"/>
                <a:cs typeface="Arial"/>
                <a:sym typeface="Arial"/>
              </a:rPr>
              <a:t>The final </a:t>
            </a:r>
            <a:r>
              <a:rPr b="0" lang="en-GB" sz="1711">
                <a:latin typeface="Arial"/>
                <a:ea typeface="Arial"/>
                <a:cs typeface="Arial"/>
                <a:sym typeface="Arial"/>
              </a:rPr>
              <a:t>PSO-based algorithm</a:t>
            </a:r>
            <a:r>
              <a:rPr b="0" lang="en-GB" sz="1711">
                <a:latin typeface="Arial"/>
                <a:ea typeface="Arial"/>
                <a:cs typeface="Arial"/>
                <a:sym typeface="Arial"/>
              </a:rPr>
              <a:t>:</a:t>
            </a:r>
            <a:endParaRPr b="0" sz="1711">
              <a:latin typeface="Arial"/>
              <a:ea typeface="Arial"/>
              <a:cs typeface="Arial"/>
              <a:sym typeface="Arial"/>
            </a:endParaRPr>
          </a:p>
          <a:p>
            <a:pPr indent="-337254" lvl="0" marL="457200" rtl="0" algn="l">
              <a:lnSpc>
                <a:spcPct val="100000"/>
              </a:lnSpc>
              <a:spcBef>
                <a:spcPts val="0"/>
              </a:spcBef>
              <a:spcAft>
                <a:spcPts val="0"/>
              </a:spcAft>
              <a:buClr>
                <a:srgbClr val="3F3F3F"/>
              </a:buClr>
              <a:buSzPts val="1711"/>
              <a:buFont typeface="Arial"/>
              <a:buChar char="-"/>
            </a:pPr>
            <a:r>
              <a:rPr b="0" lang="en-GB" sz="1711">
                <a:latin typeface="Arial"/>
                <a:ea typeface="Arial"/>
                <a:cs typeface="Arial"/>
                <a:sym typeface="Arial"/>
              </a:rPr>
              <a:t>successfully achieved the set targets for navigation, coordination of ground robots and drones.</a:t>
            </a:r>
            <a:endParaRPr b="0" sz="1711">
              <a:latin typeface="Arial"/>
              <a:ea typeface="Arial"/>
              <a:cs typeface="Arial"/>
              <a:sym typeface="Arial"/>
            </a:endParaRPr>
          </a:p>
          <a:p>
            <a:pPr indent="-337254" lvl="0" marL="457200" rtl="0" algn="l">
              <a:lnSpc>
                <a:spcPct val="100000"/>
              </a:lnSpc>
              <a:spcBef>
                <a:spcPts val="0"/>
              </a:spcBef>
              <a:spcAft>
                <a:spcPts val="0"/>
              </a:spcAft>
              <a:buClr>
                <a:srgbClr val="3F3F3F"/>
              </a:buClr>
              <a:buSzPts val="1711"/>
              <a:buFont typeface="Arial"/>
              <a:buChar char="-"/>
            </a:pPr>
            <a:r>
              <a:rPr b="0" lang="en-GB" sz="1711">
                <a:latin typeface="Arial"/>
                <a:ea typeface="Arial"/>
                <a:cs typeface="Arial"/>
                <a:sym typeface="Arial"/>
              </a:rPr>
              <a:t>enabled optimized task execution across the farm</a:t>
            </a:r>
            <a:endParaRPr b="0" sz="1711">
              <a:latin typeface="Arial"/>
              <a:ea typeface="Arial"/>
              <a:cs typeface="Arial"/>
              <a:sym typeface="Arial"/>
            </a:endParaRPr>
          </a:p>
          <a:p>
            <a:pPr indent="-337254" lvl="0" marL="457200" rtl="0" algn="l">
              <a:lnSpc>
                <a:spcPct val="100000"/>
              </a:lnSpc>
              <a:spcBef>
                <a:spcPts val="0"/>
              </a:spcBef>
              <a:spcAft>
                <a:spcPts val="0"/>
              </a:spcAft>
              <a:buClr>
                <a:srgbClr val="3F3F3F"/>
              </a:buClr>
              <a:buSzPts val="1711"/>
              <a:buFont typeface="Arial"/>
              <a:buChar char="-"/>
            </a:pPr>
            <a:r>
              <a:rPr b="0" lang="en-GB" sz="1711">
                <a:latin typeface="Arial"/>
                <a:ea typeface="Arial"/>
                <a:cs typeface="Arial"/>
                <a:sym typeface="Arial"/>
              </a:rPr>
              <a:t>identified weeds and simulated their removal</a:t>
            </a:r>
            <a:endParaRPr sz="1711">
              <a:solidFill>
                <a:srgbClr val="38761D"/>
              </a:solidFill>
              <a:latin typeface="Arial"/>
              <a:ea typeface="Arial"/>
              <a:cs typeface="Arial"/>
              <a:sym typeface="Arial"/>
            </a:endParaRPr>
          </a:p>
          <a:p>
            <a:pPr indent="0" lvl="0" marL="0" rtl="0" algn="l">
              <a:lnSpc>
                <a:spcPct val="100000"/>
              </a:lnSpc>
              <a:spcBef>
                <a:spcPts val="0"/>
              </a:spcBef>
              <a:spcAft>
                <a:spcPts val="0"/>
              </a:spcAft>
              <a:buSzPts val="4000"/>
              <a:buNone/>
            </a:pPr>
            <a:r>
              <a:t/>
            </a:r>
            <a:endParaRPr b="0" sz="1711">
              <a:solidFill>
                <a:srgbClr val="B45F06"/>
              </a:solidFill>
              <a:latin typeface="Arial"/>
              <a:ea typeface="Arial"/>
              <a:cs typeface="Arial"/>
              <a:sym typeface="Arial"/>
            </a:endParaRPr>
          </a:p>
          <a:p>
            <a:pPr indent="0" lvl="0" marL="0" rtl="0" algn="l">
              <a:lnSpc>
                <a:spcPct val="100000"/>
              </a:lnSpc>
              <a:spcBef>
                <a:spcPts val="0"/>
              </a:spcBef>
              <a:spcAft>
                <a:spcPts val="0"/>
              </a:spcAft>
              <a:buSzPts val="4000"/>
              <a:buNone/>
            </a:pPr>
            <a:r>
              <a:t/>
            </a:r>
            <a:endParaRPr b="0" sz="1711">
              <a:solidFill>
                <a:srgbClr val="B45F06"/>
              </a:solidFill>
              <a:latin typeface="Arial"/>
              <a:ea typeface="Arial"/>
              <a:cs typeface="Arial"/>
              <a:sym typeface="Arial"/>
            </a:endParaRPr>
          </a:p>
          <a:p>
            <a:pPr indent="0" lvl="0" marL="0" rtl="0" algn="l">
              <a:lnSpc>
                <a:spcPct val="100000"/>
              </a:lnSpc>
              <a:spcBef>
                <a:spcPts val="0"/>
              </a:spcBef>
              <a:spcAft>
                <a:spcPts val="0"/>
              </a:spcAft>
              <a:buSzPts val="4000"/>
              <a:buNone/>
            </a:pPr>
            <a:r>
              <a:rPr b="0" lang="en-GB" sz="1711">
                <a:solidFill>
                  <a:srgbClr val="B45F06"/>
                </a:solidFill>
                <a:latin typeface="Arial"/>
                <a:ea typeface="Arial"/>
                <a:cs typeface="Arial"/>
                <a:sym typeface="Arial"/>
              </a:rPr>
              <a:t>Behaviorspace testing identified trade-offs between search thoroughness, energy efficiency, and robot responsiveness.</a:t>
            </a:r>
            <a:endParaRPr b="0" sz="1711">
              <a:solidFill>
                <a:srgbClr val="B45F06"/>
              </a:solidFill>
              <a:latin typeface="Arial"/>
              <a:ea typeface="Arial"/>
              <a:cs typeface="Arial"/>
              <a:sym typeface="Arial"/>
            </a:endParaRPr>
          </a:p>
        </p:txBody>
      </p:sp>
      <p:pic>
        <p:nvPicPr>
          <p:cNvPr descr="Tractor in a field" id="331" name="Google Shape;331;g26fd171a631_0_3"/>
          <p:cNvPicPr preferRelativeResize="0"/>
          <p:nvPr>
            <p:ph idx="2" type="pic"/>
          </p:nvPr>
        </p:nvPicPr>
        <p:blipFill rotWithShape="1">
          <a:blip r:embed="rId3">
            <a:alphaModFix/>
          </a:blip>
          <a:srcRect b="0" l="0" r="0" t="0"/>
          <a:stretch/>
        </p:blipFill>
        <p:spPr>
          <a:xfrm>
            <a:off x="6427508" y="0"/>
            <a:ext cx="5764493" cy="6857999"/>
          </a:xfrm>
          <a:prstGeom prst="rect">
            <a:avLst/>
          </a:prstGeom>
          <a:solidFill>
            <a:schemeClr val="accent4"/>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txBox="1"/>
          <p:nvPr>
            <p:ph type="title"/>
          </p:nvPr>
        </p:nvSpPr>
        <p:spPr>
          <a:xfrm>
            <a:off x="452425" y="250200"/>
            <a:ext cx="5143500" cy="642600"/>
          </a:xfrm>
          <a:prstGeom prst="rect">
            <a:avLst/>
          </a:prstGeom>
          <a:noFill/>
          <a:ln>
            <a:noFill/>
          </a:ln>
        </p:spPr>
        <p:txBody>
          <a:bodyPr anchorCtr="0" anchor="b" bIns="91425" lIns="109725" spcFirstLastPara="1" rIns="109725" wrap="square" tIns="109725">
            <a:noAutofit/>
          </a:bodyPr>
          <a:lstStyle/>
          <a:p>
            <a:pPr indent="0" lvl="0" marL="0" rtl="0" algn="l">
              <a:lnSpc>
                <a:spcPct val="130000"/>
              </a:lnSpc>
              <a:spcBef>
                <a:spcPts val="0"/>
              </a:spcBef>
              <a:spcAft>
                <a:spcPts val="0"/>
              </a:spcAft>
              <a:buClr>
                <a:srgbClr val="3F3F3F"/>
              </a:buClr>
              <a:buSzPts val="3200"/>
              <a:buFont typeface="Meiryo"/>
              <a:buNone/>
            </a:pPr>
            <a:r>
              <a:rPr lang="en-GB"/>
              <a:t>Agenda</a:t>
            </a:r>
            <a:endParaRPr/>
          </a:p>
        </p:txBody>
      </p:sp>
      <p:sp>
        <p:nvSpPr>
          <p:cNvPr id="165" name="Google Shape;165;p2"/>
          <p:cNvSpPr txBox="1"/>
          <p:nvPr>
            <p:ph idx="1" type="body"/>
          </p:nvPr>
        </p:nvSpPr>
        <p:spPr>
          <a:xfrm>
            <a:off x="640675" y="1007425"/>
            <a:ext cx="4500300" cy="5433600"/>
          </a:xfrm>
          <a:prstGeom prst="rect">
            <a:avLst/>
          </a:prstGeom>
          <a:noFill/>
          <a:ln>
            <a:noFill/>
          </a:ln>
        </p:spPr>
        <p:txBody>
          <a:bodyPr anchorCtr="0" anchor="t" bIns="91425" lIns="109725" spcFirstLastPara="1" rIns="109725" wrap="square" tIns="109725">
            <a:noAutofit/>
          </a:bodyPr>
          <a:lstStyle/>
          <a:p>
            <a:pPr indent="0" lvl="0" marL="0" rtl="0" algn="l">
              <a:lnSpc>
                <a:spcPct val="140000"/>
              </a:lnSpc>
              <a:spcBef>
                <a:spcPts val="0"/>
              </a:spcBef>
              <a:spcAft>
                <a:spcPts val="0"/>
              </a:spcAft>
              <a:buClr>
                <a:srgbClr val="3F3F3F"/>
              </a:buClr>
              <a:buSzPts val="1800"/>
              <a:buNone/>
            </a:pPr>
            <a:r>
              <a:rPr lang="en-GB">
                <a:latin typeface="Arial"/>
                <a:ea typeface="Arial"/>
                <a:cs typeface="Arial"/>
                <a:sym typeface="Arial"/>
              </a:rPr>
              <a:t>Introduction</a:t>
            </a:r>
            <a:endParaRPr>
              <a:latin typeface="Arial"/>
              <a:ea typeface="Arial"/>
              <a:cs typeface="Arial"/>
              <a:sym typeface="Arial"/>
            </a:endParaRPr>
          </a:p>
          <a:p>
            <a:pPr indent="-353060" lvl="2" marL="914400" marR="0" rtl="0" algn="l">
              <a:lnSpc>
                <a:spcPct val="100000"/>
              </a:lnSpc>
              <a:spcBef>
                <a:spcPts val="930"/>
              </a:spcBef>
              <a:spcAft>
                <a:spcPts val="0"/>
              </a:spcAft>
              <a:buSzPts val="1500"/>
              <a:buFont typeface="Arial"/>
              <a:buAutoNum type="romanLcPeriod"/>
            </a:pPr>
            <a:r>
              <a:rPr i="1" lang="en-GB" sz="1500">
                <a:latin typeface="Arial"/>
                <a:ea typeface="Arial"/>
                <a:cs typeface="Arial"/>
                <a:sym typeface="Arial"/>
              </a:rPr>
              <a:t>Project Summary</a:t>
            </a:r>
            <a:endParaRPr i="1" sz="1500">
              <a:latin typeface="Arial"/>
              <a:ea typeface="Arial"/>
              <a:cs typeface="Arial"/>
              <a:sym typeface="Arial"/>
            </a:endParaRPr>
          </a:p>
          <a:p>
            <a:pPr indent="-353060" lvl="2" marL="914400" marR="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Background Context</a:t>
            </a:r>
            <a:endParaRPr sz="1500">
              <a:latin typeface="Arial"/>
              <a:ea typeface="Arial"/>
              <a:cs typeface="Arial"/>
              <a:sym typeface="Arial"/>
            </a:endParaRPr>
          </a:p>
          <a:p>
            <a:pPr indent="-353060" lvl="2" marL="914400" marR="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Previous Work Review </a:t>
            </a:r>
            <a:endParaRPr sz="1500">
              <a:latin typeface="Arial"/>
              <a:ea typeface="Arial"/>
              <a:cs typeface="Arial"/>
              <a:sym typeface="Arial"/>
            </a:endParaRPr>
          </a:p>
          <a:p>
            <a:pPr indent="-353060" lvl="2" marL="914400" marR="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Target vs Stretch Goals</a:t>
            </a:r>
            <a:endParaRPr sz="1500">
              <a:latin typeface="Arial"/>
              <a:ea typeface="Arial"/>
              <a:cs typeface="Arial"/>
              <a:sym typeface="Arial"/>
            </a:endParaRPr>
          </a:p>
          <a:p>
            <a:pPr indent="-353060" lvl="2" marL="914400" marR="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Key Results</a:t>
            </a:r>
            <a:endParaRPr sz="1500">
              <a:latin typeface="Arial"/>
              <a:ea typeface="Arial"/>
              <a:cs typeface="Arial"/>
              <a:sym typeface="Arial"/>
            </a:endParaRPr>
          </a:p>
          <a:p>
            <a:pPr indent="0" lvl="0" marL="0" rtl="0" algn="l">
              <a:lnSpc>
                <a:spcPct val="140000"/>
              </a:lnSpc>
              <a:spcBef>
                <a:spcPts val="0"/>
              </a:spcBef>
              <a:spcAft>
                <a:spcPts val="0"/>
              </a:spcAft>
              <a:buClr>
                <a:srgbClr val="3F3F3F"/>
              </a:buClr>
              <a:buSzPts val="1800"/>
              <a:buNone/>
            </a:pPr>
            <a:r>
              <a:t/>
            </a:r>
            <a:endParaRPr>
              <a:latin typeface="Arial"/>
              <a:ea typeface="Arial"/>
              <a:cs typeface="Arial"/>
              <a:sym typeface="Arial"/>
            </a:endParaRPr>
          </a:p>
          <a:p>
            <a:pPr indent="0" lvl="0" marL="0" rtl="0" algn="l">
              <a:spcBef>
                <a:spcPts val="0"/>
              </a:spcBef>
              <a:spcAft>
                <a:spcPts val="0"/>
              </a:spcAft>
              <a:buClr>
                <a:srgbClr val="3F3F3F"/>
              </a:buClr>
              <a:buSzPts val="1800"/>
              <a:buNone/>
            </a:pPr>
            <a:r>
              <a:rPr lang="en-GB">
                <a:latin typeface="Arial"/>
                <a:ea typeface="Arial"/>
                <a:cs typeface="Arial"/>
                <a:sym typeface="Arial"/>
              </a:rPr>
              <a:t>Methodology</a:t>
            </a:r>
            <a:endParaRPr sz="1500">
              <a:latin typeface="Arial"/>
              <a:ea typeface="Arial"/>
              <a:cs typeface="Arial"/>
              <a:sym typeface="Arial"/>
            </a:endParaRPr>
          </a:p>
          <a:p>
            <a:pPr indent="-353060" lvl="2" marL="91440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Demo</a:t>
            </a:r>
            <a:endParaRPr sz="1500">
              <a:latin typeface="Arial"/>
              <a:ea typeface="Arial"/>
              <a:cs typeface="Arial"/>
              <a:sym typeface="Arial"/>
            </a:endParaRPr>
          </a:p>
          <a:p>
            <a:pPr indent="0" lvl="0" marL="0" rtl="0" algn="l">
              <a:lnSpc>
                <a:spcPct val="100000"/>
              </a:lnSpc>
              <a:spcBef>
                <a:spcPts val="930"/>
              </a:spcBef>
              <a:spcAft>
                <a:spcPts val="0"/>
              </a:spcAft>
              <a:buNone/>
            </a:pPr>
            <a:r>
              <a:t/>
            </a:r>
            <a:endParaRPr sz="1500">
              <a:latin typeface="Arial"/>
              <a:ea typeface="Arial"/>
              <a:cs typeface="Arial"/>
              <a:sym typeface="Arial"/>
            </a:endParaRPr>
          </a:p>
          <a:p>
            <a:pPr indent="0" lvl="0" marL="0" rtl="0" algn="l">
              <a:lnSpc>
                <a:spcPct val="100000"/>
              </a:lnSpc>
              <a:spcBef>
                <a:spcPts val="930"/>
              </a:spcBef>
              <a:spcAft>
                <a:spcPts val="0"/>
              </a:spcAft>
              <a:buNone/>
            </a:pPr>
            <a:r>
              <a:rPr lang="en-GB">
                <a:latin typeface="Arial"/>
                <a:ea typeface="Arial"/>
                <a:cs typeface="Arial"/>
                <a:sym typeface="Arial"/>
              </a:rPr>
              <a:t>Data Analysis</a:t>
            </a:r>
            <a:endParaRPr sz="1500">
              <a:latin typeface="Arial"/>
              <a:ea typeface="Arial"/>
              <a:cs typeface="Arial"/>
              <a:sym typeface="Arial"/>
            </a:endParaRPr>
          </a:p>
          <a:p>
            <a:pPr indent="0" lvl="0" marL="1371600" rtl="0" algn="l">
              <a:lnSpc>
                <a:spcPct val="100000"/>
              </a:lnSpc>
              <a:spcBef>
                <a:spcPts val="930"/>
              </a:spcBef>
              <a:spcAft>
                <a:spcPts val="0"/>
              </a:spcAft>
              <a:buNone/>
            </a:pPr>
            <a:r>
              <a:t/>
            </a:r>
            <a:endParaRPr>
              <a:latin typeface="Arial"/>
              <a:ea typeface="Arial"/>
              <a:cs typeface="Arial"/>
              <a:sym typeface="Arial"/>
            </a:endParaRPr>
          </a:p>
          <a:p>
            <a:pPr indent="0" lvl="0" marL="0" rtl="0" algn="l">
              <a:lnSpc>
                <a:spcPct val="140000"/>
              </a:lnSpc>
              <a:spcBef>
                <a:spcPts val="0"/>
              </a:spcBef>
              <a:spcAft>
                <a:spcPts val="0"/>
              </a:spcAft>
              <a:buClr>
                <a:srgbClr val="3F3F3F"/>
              </a:buClr>
              <a:buSzPts val="1800"/>
              <a:buNone/>
            </a:pPr>
            <a:r>
              <a:rPr lang="en-GB">
                <a:latin typeface="Arial"/>
                <a:ea typeface="Arial"/>
                <a:cs typeface="Arial"/>
                <a:sym typeface="Arial"/>
              </a:rPr>
              <a:t>Conclusion</a:t>
            </a:r>
            <a:endParaRPr sz="1500">
              <a:latin typeface="Arial"/>
              <a:ea typeface="Arial"/>
              <a:cs typeface="Arial"/>
              <a:sym typeface="Arial"/>
            </a:endParaRPr>
          </a:p>
          <a:p>
            <a:pPr indent="-353060" lvl="2" marL="914400" marR="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P</a:t>
            </a:r>
            <a:r>
              <a:rPr lang="en-GB" sz="1500">
                <a:latin typeface="Arial"/>
                <a:ea typeface="Arial"/>
                <a:cs typeface="Arial"/>
                <a:sym typeface="Arial"/>
              </a:rPr>
              <a:t>otential Next Steps</a:t>
            </a:r>
            <a:endParaRPr sz="15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cbfb0da324_0_31"/>
          <p:cNvSpPr txBox="1"/>
          <p:nvPr>
            <p:ph type="title"/>
          </p:nvPr>
        </p:nvSpPr>
        <p:spPr>
          <a:xfrm>
            <a:off x="208851" y="221400"/>
            <a:ext cx="4843800" cy="7002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Potential Next Steps</a:t>
            </a:r>
            <a:endParaRPr>
              <a:latin typeface="Arial"/>
              <a:ea typeface="Arial"/>
              <a:cs typeface="Arial"/>
              <a:sym typeface="Arial"/>
            </a:endParaRPr>
          </a:p>
        </p:txBody>
      </p:sp>
      <p:sp>
        <p:nvSpPr>
          <p:cNvPr id="338" name="Google Shape;338;g2cbfb0da324_0_31"/>
          <p:cNvSpPr txBox="1"/>
          <p:nvPr>
            <p:ph idx="4294967295" type="ctrTitle"/>
          </p:nvPr>
        </p:nvSpPr>
        <p:spPr>
          <a:xfrm>
            <a:off x="208850" y="921600"/>
            <a:ext cx="5893800" cy="59364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br>
              <a:rPr lang="en-GB">
                <a:latin typeface="Arial"/>
                <a:ea typeface="Arial"/>
                <a:cs typeface="Arial"/>
                <a:sym typeface="Arial"/>
              </a:rPr>
            </a:br>
            <a:r>
              <a:rPr b="0" lang="en-GB" sz="1711">
                <a:latin typeface="Arial"/>
                <a:ea typeface="Arial"/>
                <a:cs typeface="Arial"/>
                <a:sym typeface="Arial"/>
              </a:rPr>
              <a:t>Implementing additional (stretch) goals:</a:t>
            </a:r>
            <a:endParaRPr b="0" sz="1711">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Rescue Operations for Stuck Robots</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Integrating Aerial Vehicles for Complex Tasks</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Advanced Plant Health Monitoring</a:t>
            </a:r>
            <a:endParaRPr b="0" sz="1711">
              <a:latin typeface="Arial"/>
              <a:ea typeface="Arial"/>
              <a:cs typeface="Arial"/>
              <a:sym typeface="Arial"/>
            </a:endParaRPr>
          </a:p>
          <a:p>
            <a:pPr indent="0" lvl="0" marL="457200" rtl="0" algn="l">
              <a:spcBef>
                <a:spcPts val="0"/>
              </a:spcBef>
              <a:spcAft>
                <a:spcPts val="0"/>
              </a:spcAft>
              <a:buNone/>
            </a:pPr>
            <a:r>
              <a:t/>
            </a:r>
            <a:endParaRPr b="0" sz="1711">
              <a:latin typeface="Arial"/>
              <a:ea typeface="Arial"/>
              <a:cs typeface="Arial"/>
              <a:sym typeface="Arial"/>
            </a:endParaRPr>
          </a:p>
          <a:p>
            <a:pPr indent="-337248" lvl="0" marL="457200" rtl="0" algn="l">
              <a:spcBef>
                <a:spcPts val="0"/>
              </a:spcBef>
              <a:spcAft>
                <a:spcPts val="0"/>
              </a:spcAft>
              <a:buSzPts val="1711"/>
              <a:buFont typeface="Arial"/>
              <a:buAutoNum type="arabicPeriod"/>
            </a:pPr>
            <a:r>
              <a:rPr b="0" lang="en-GB" sz="1711">
                <a:latin typeface="Arial"/>
                <a:ea typeface="Arial"/>
                <a:cs typeface="Arial"/>
                <a:sym typeface="Arial"/>
              </a:rPr>
              <a:t>Algorithmic Improvements</a:t>
            </a:r>
            <a:endParaRPr b="0" sz="1711">
              <a:latin typeface="Arial"/>
              <a:ea typeface="Arial"/>
              <a:cs typeface="Arial"/>
              <a:sym typeface="Arial"/>
            </a:endParaRPr>
          </a:p>
          <a:p>
            <a:pPr indent="0" lvl="0" marL="0" rtl="0" algn="l">
              <a:lnSpc>
                <a:spcPct val="100000"/>
              </a:lnSpc>
              <a:spcBef>
                <a:spcPts val="0"/>
              </a:spcBef>
              <a:spcAft>
                <a:spcPts val="0"/>
              </a:spcAft>
              <a:buNone/>
            </a:pPr>
            <a:r>
              <a:t/>
            </a:r>
            <a:endParaRPr b="0" sz="1711">
              <a:solidFill>
                <a:srgbClr val="B45F06"/>
              </a:solidFill>
              <a:latin typeface="Arial"/>
              <a:ea typeface="Arial"/>
              <a:cs typeface="Arial"/>
              <a:sym typeface="Arial"/>
            </a:endParaRPr>
          </a:p>
        </p:txBody>
      </p:sp>
      <p:pic>
        <p:nvPicPr>
          <p:cNvPr descr="A tractor in a field" id="339" name="Google Shape;339;g2cbfb0da324_0_31"/>
          <p:cNvPicPr preferRelativeResize="0"/>
          <p:nvPr>
            <p:ph idx="2" type="pic"/>
          </p:nvPr>
        </p:nvPicPr>
        <p:blipFill rotWithShape="1">
          <a:blip r:embed="rId3">
            <a:alphaModFix/>
          </a:blip>
          <a:srcRect b="-999" l="18062" r="53706" t="0"/>
          <a:stretch/>
        </p:blipFill>
        <p:spPr>
          <a:xfrm rot="-5400000">
            <a:off x="5827351" y="515901"/>
            <a:ext cx="6915548" cy="5844850"/>
          </a:xfrm>
          <a:prstGeom prst="rect">
            <a:avLst/>
          </a:prstGeom>
          <a:solidFill>
            <a:srgbClr val="E0C171"/>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5"/>
          <p:cNvSpPr txBox="1"/>
          <p:nvPr>
            <p:ph type="title"/>
          </p:nvPr>
        </p:nvSpPr>
        <p:spPr>
          <a:xfrm>
            <a:off x="6276175" y="3801926"/>
            <a:ext cx="4855500" cy="706500"/>
          </a:xfrm>
          <a:prstGeom prst="rect">
            <a:avLst/>
          </a:prstGeom>
          <a:noFill/>
          <a:ln>
            <a:noFill/>
          </a:ln>
        </p:spPr>
        <p:txBody>
          <a:bodyPr anchorCtr="0" anchor="b" bIns="91425" lIns="109725" spcFirstLastPara="1" rIns="109725" wrap="square" tIns="109725">
            <a:noAutofit/>
          </a:bodyPr>
          <a:lstStyle/>
          <a:p>
            <a:pPr indent="0" lvl="0" marL="0" rtl="0" algn="ctr">
              <a:lnSpc>
                <a:spcPct val="100000"/>
              </a:lnSpc>
              <a:spcBef>
                <a:spcPts val="0"/>
              </a:spcBef>
              <a:spcAft>
                <a:spcPts val="0"/>
              </a:spcAft>
              <a:buClr>
                <a:srgbClr val="3F3F3F"/>
              </a:buClr>
              <a:buSzPts val="3200"/>
              <a:buFont typeface="Meiryo"/>
              <a:buNone/>
            </a:pPr>
            <a:r>
              <a:rPr lang="en-GB" sz="4000">
                <a:solidFill>
                  <a:schemeClr val="accent6"/>
                </a:solidFill>
                <a:latin typeface="Arial"/>
                <a:ea typeface="Arial"/>
                <a:cs typeface="Arial"/>
                <a:sym typeface="Arial"/>
              </a:rPr>
              <a:t>Thank You</a:t>
            </a:r>
            <a:endParaRPr sz="4000">
              <a:solidFill>
                <a:schemeClr val="accent6"/>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6ff32b8034_5_0"/>
          <p:cNvSpPr txBox="1"/>
          <p:nvPr>
            <p:ph type="ctrTitle"/>
          </p:nvPr>
        </p:nvSpPr>
        <p:spPr>
          <a:xfrm>
            <a:off x="681047" y="718450"/>
            <a:ext cx="4293000" cy="33915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References</a:t>
            </a:r>
            <a:endParaRPr>
              <a:latin typeface="Arial"/>
              <a:ea typeface="Arial"/>
              <a:cs typeface="Arial"/>
              <a:sym typeface="Arial"/>
            </a:endParaRPr>
          </a:p>
        </p:txBody>
      </p:sp>
      <p:pic>
        <p:nvPicPr>
          <p:cNvPr id="352" name="Google Shape;352;g26ff32b8034_5_0"/>
          <p:cNvPicPr preferRelativeResize="0"/>
          <p:nvPr>
            <p:ph idx="2" type="pic"/>
          </p:nvPr>
        </p:nvPicPr>
        <p:blipFill rotWithShape="1">
          <a:blip r:embed="rId3">
            <a:alphaModFix/>
          </a:blip>
          <a:srcRect b="20674" l="11644" r="15122" t="27168"/>
          <a:stretch/>
        </p:blipFill>
        <p:spPr>
          <a:xfrm>
            <a:off x="4974143" y="0"/>
            <a:ext cx="7217858" cy="6857999"/>
          </a:xfrm>
          <a:prstGeom prst="rect">
            <a:avLst/>
          </a:prstGeom>
          <a:solidFill>
            <a:schemeClr val="accent4"/>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6ff32b8034_5_6"/>
          <p:cNvSpPr txBox="1"/>
          <p:nvPr>
            <p:ph type="title"/>
          </p:nvPr>
        </p:nvSpPr>
        <p:spPr>
          <a:xfrm>
            <a:off x="681050" y="260098"/>
            <a:ext cx="7294500" cy="7218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Appendix</a:t>
            </a:r>
            <a:endParaRPr>
              <a:latin typeface="Arial"/>
              <a:ea typeface="Arial"/>
              <a:cs typeface="Arial"/>
              <a:sym typeface="Arial"/>
            </a:endParaRPr>
          </a:p>
        </p:txBody>
      </p:sp>
      <p:sp>
        <p:nvSpPr>
          <p:cNvPr id="359" name="Google Shape;359;g26ff32b8034_5_6"/>
          <p:cNvSpPr txBox="1"/>
          <p:nvPr>
            <p:ph idx="1" type="body"/>
          </p:nvPr>
        </p:nvSpPr>
        <p:spPr>
          <a:xfrm>
            <a:off x="766800" y="924600"/>
            <a:ext cx="10929900" cy="5787000"/>
          </a:xfrm>
          <a:prstGeom prst="rect">
            <a:avLst/>
          </a:prstGeom>
          <a:noFill/>
          <a:ln>
            <a:noFill/>
          </a:ln>
        </p:spPr>
        <p:txBody>
          <a:bodyPr anchorCtr="0" anchor="t" bIns="91425" lIns="109725" spcFirstLastPara="1" rIns="109725" wrap="square" tIns="109725">
            <a:noAutofit/>
          </a:bodyPr>
          <a:lstStyle/>
          <a:p>
            <a:pPr indent="0" lvl="0" marL="0" rtl="0" algn="l">
              <a:lnSpc>
                <a:spcPct val="140000"/>
              </a:lnSpc>
              <a:spcBef>
                <a:spcPts val="930"/>
              </a:spcBef>
              <a:spcAft>
                <a:spcPts val="0"/>
              </a:spcAft>
              <a:buClr>
                <a:srgbClr val="3F3F3F"/>
              </a:buClr>
              <a:buSzPts val="1800"/>
              <a:buFont typeface="Arial"/>
              <a:buNone/>
            </a:pPr>
            <a:r>
              <a:rPr lang="en-GB" sz="1400">
                <a:latin typeface="Arial"/>
                <a:ea typeface="Arial"/>
                <a:cs typeface="Arial"/>
                <a:sym typeface="Arial"/>
              </a:rPr>
              <a:t>Literature Review</a:t>
            </a:r>
            <a:endParaRPr sz="1400">
              <a:latin typeface="Arial"/>
              <a:ea typeface="Arial"/>
              <a:cs typeface="Arial"/>
              <a:sym typeface="Arial"/>
            </a:endParaRPr>
          </a:p>
          <a:p>
            <a:pPr indent="-292100" lvl="0" marL="457200" rtl="0" algn="l">
              <a:lnSpc>
                <a:spcPct val="100000"/>
              </a:lnSpc>
              <a:spcBef>
                <a:spcPts val="930"/>
              </a:spcBef>
              <a:spcAft>
                <a:spcPts val="0"/>
              </a:spcAft>
              <a:buSzPts val="1000"/>
              <a:buChar char="●"/>
            </a:pPr>
            <a:r>
              <a:rPr lang="en-GB" sz="1000">
                <a:latin typeface="Arial"/>
                <a:ea typeface="Arial"/>
                <a:cs typeface="Arial"/>
                <a:sym typeface="Arial"/>
              </a:rPr>
              <a:t>Albiero, D., Garcia, A., Umezu, C., &amp; Paulo, R. (2022). Swarm robots in Mechanized Agricultural Operations: A review about challenges for research. Computers and Electronics in Agriculture. </a:t>
            </a:r>
            <a:r>
              <a:rPr lang="en-GB" sz="1000" u="sng">
                <a:solidFill>
                  <a:schemeClr val="hlink"/>
                </a:solidFill>
                <a:latin typeface="Arial"/>
                <a:ea typeface="Arial"/>
                <a:cs typeface="Arial"/>
                <a:sym typeface="Arial"/>
                <a:hlinkClick r:id="rId3"/>
              </a:rPr>
              <a:t>https://www.sciencedirect.com/science/article/abs/pii/S0168169921006256</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Akhloufi, M., &amp; Blais, M. (2023). Reinforcement learning for swarm robotics: An overview of applications, algorithms and simulators. Cognitive Robotics. </a:t>
            </a:r>
            <a:r>
              <a:rPr lang="en-GB" sz="1000" u="sng">
                <a:solidFill>
                  <a:schemeClr val="hlink"/>
                </a:solidFill>
                <a:latin typeface="Arial"/>
                <a:ea typeface="Arial"/>
                <a:cs typeface="Arial"/>
                <a:sym typeface="Arial"/>
                <a:hlinkClick r:id="rId4"/>
              </a:rPr>
              <a:t>https://www.sciencedirect.com/science/article/pii/S2667241323000241</a:t>
            </a:r>
            <a:r>
              <a:rPr lang="en-GB" sz="1000">
                <a:latin typeface="Arial"/>
                <a:ea typeface="Arial"/>
                <a:cs typeface="Arial"/>
                <a:sym typeface="Arial"/>
              </a:rPr>
              <a:t> </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Botteghi, N.. &amp; Kamilaris, A., Sinai, L. &amp; Sirmacek, B. (2020). Multi-Agent Path Planning of Robotic Swarms in Agricultural Fields. Annals of Photogrammetry, Remote Sensing and Spatial Information Sciences. V-1-2020. 361-368. 10.5194/isprs-annals-V-1-2020-361-2020.</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Bunte, S. (2021). Introducing cooperativeness for agrobotics : An agent-based approach. </a:t>
            </a:r>
            <a:r>
              <a:rPr lang="en-GB" sz="1000" u="sng">
                <a:solidFill>
                  <a:schemeClr val="hlink"/>
                </a:solidFill>
                <a:latin typeface="Arial"/>
                <a:ea typeface="Arial"/>
                <a:cs typeface="Arial"/>
                <a:sym typeface="Arial"/>
                <a:hlinkClick r:id="rId5"/>
              </a:rPr>
              <a:t>https://essay.utwente.nl/88141/1/Bunte_MA_BMS.pdf</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Calderón-Arce C, Brenes-Torres JC, Solis-Ortega R. Swarm Robotics: Simulators, Platforms and Applications Review. Computation. 2022; 10(6):80. </a:t>
            </a:r>
            <a:r>
              <a:rPr lang="en-GB" sz="1000" u="sng">
                <a:solidFill>
                  <a:schemeClr val="hlink"/>
                </a:solidFill>
                <a:latin typeface="Arial"/>
                <a:ea typeface="Arial"/>
                <a:cs typeface="Arial"/>
                <a:sym typeface="Arial"/>
                <a:hlinkClick r:id="rId6"/>
              </a:rPr>
              <a:t>https://doi.org/10.3390/computation10060080</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Carbone, C., Garibaldi, O., &amp; Kurt, Z. (2018). Swarm Robotics as a Solution to Crops Inspection for Precision Agriculture. KnE Engineering, 3(2), 552-562. https://doi.org/10.18502/keg.v3i1.1459</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Din, A., Ismail, M., Shah, B., Babar, M., Ali, F., &amp; Baig, S. (2022). A deep reinforcement learning-based multi-agent area coverage control for Smart Agriculture. Computers and Electrical Engineering. </a:t>
            </a:r>
            <a:r>
              <a:rPr lang="en-GB" sz="1000" u="sng">
                <a:solidFill>
                  <a:schemeClr val="hlink"/>
                </a:solidFill>
                <a:latin typeface="Arial"/>
                <a:ea typeface="Arial"/>
                <a:cs typeface="Arial"/>
                <a:sym typeface="Arial"/>
                <a:hlinkClick r:id="rId7"/>
              </a:rPr>
              <a:t>https://www.sciencedirect.com/science/article/abs/pii/S0045790622003445</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Kiani F, Seyyedabbasi A, Nematzadeh S, Candan F, Çevik T, Anka FA, Randazzo G, Lanza S, Muzirafuti A. (2022). Adaptive Metaheuristic-Based Methods for Autonomous Robot Path Planning: Sustainable Agricultural Applications. Applied Sciences. </a:t>
            </a:r>
            <a:r>
              <a:rPr lang="en-GB" sz="1000" u="sng">
                <a:solidFill>
                  <a:schemeClr val="hlink"/>
                </a:solidFill>
                <a:latin typeface="Arial"/>
                <a:ea typeface="Arial"/>
                <a:cs typeface="Arial"/>
                <a:sym typeface="Arial"/>
                <a:hlinkClick r:id="rId8"/>
              </a:rPr>
              <a:t>https://doi.org/10.3390/app12030943</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Kuhlmann, S. (2021). Adaptive swarm robotics could revolutionize smart agriculture. Texas A&amp;M Today. </a:t>
            </a:r>
            <a:r>
              <a:rPr lang="en-GB" sz="1000" u="sng">
                <a:solidFill>
                  <a:schemeClr val="hlink"/>
                </a:solidFill>
                <a:latin typeface="Arial"/>
                <a:ea typeface="Arial"/>
                <a:cs typeface="Arial"/>
                <a:sym typeface="Arial"/>
                <a:hlinkClick r:id="rId9"/>
              </a:rPr>
              <a:t>https://today.tamu.edu/2021/11/15/adaptive-swarm-robotics-could-revolutionize-smart-agriculture/</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Olaronke, I., Rhoda, I., Gambo, I., Oluwaseun, O., &amp; Janet, O. (2020). A Systematic Review of Swarm Robots. Current Journal of Applied Science and Technology, 39(15), 79–97. </a:t>
            </a:r>
            <a:r>
              <a:rPr lang="en-GB" sz="1000" u="sng">
                <a:solidFill>
                  <a:schemeClr val="hlink"/>
                </a:solidFill>
                <a:latin typeface="Arial"/>
                <a:ea typeface="Arial"/>
                <a:cs typeface="Arial"/>
                <a:sym typeface="Arial"/>
                <a:hlinkClick r:id="rId10"/>
              </a:rPr>
              <a:t>https://doi.org/10.9734/cjast/2020/v39i1530719</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Rosenberger, C., Arguenon, V., &amp; Bergues-Lagarde, A. (2006). Multi-agent based prototyping of Agriculture Robots. International Symposium on Collaborative Technologies and Systems (CTS’06). </a:t>
            </a:r>
            <a:r>
              <a:rPr lang="en-GB" sz="1000" u="sng">
                <a:solidFill>
                  <a:schemeClr val="hlink"/>
                </a:solidFill>
                <a:latin typeface="Arial"/>
                <a:ea typeface="Arial"/>
                <a:cs typeface="Arial"/>
                <a:sym typeface="Arial"/>
                <a:hlinkClick r:id="rId11"/>
              </a:rPr>
              <a:t>https://www.academia.edu/55634151/Multi_Agent_Based_Prototyping_of_Agriculture_Robots</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Tian, H., Wang, T., Liu, Y., Quiao, X., &amp; Li, Y. (2019, September 27). Computer Vision Technology in Agricultural Automation -A Review. Information Processing in Agriculture. </a:t>
            </a:r>
            <a:r>
              <a:rPr lang="en-GB" sz="1000" u="sng">
                <a:solidFill>
                  <a:schemeClr val="hlink"/>
                </a:solidFill>
                <a:latin typeface="Arial"/>
                <a:ea typeface="Arial"/>
                <a:cs typeface="Arial"/>
                <a:sym typeface="Arial"/>
                <a:hlinkClick r:id="rId12"/>
              </a:rPr>
              <a:t>https://www.sciencedirect.com/science/article/pii/S2214317319301751#b0175</a:t>
            </a:r>
            <a:endParaRPr sz="1000">
              <a:latin typeface="Arial"/>
              <a:ea typeface="Arial"/>
              <a:cs typeface="Arial"/>
              <a:sym typeface="Arial"/>
            </a:endParaRPr>
          </a:p>
          <a:p>
            <a:pPr indent="-292100" lvl="0" marL="457200" rtl="0" algn="l">
              <a:lnSpc>
                <a:spcPct val="100000"/>
              </a:lnSpc>
              <a:spcBef>
                <a:spcPts val="1000"/>
              </a:spcBef>
              <a:spcAft>
                <a:spcPts val="1000"/>
              </a:spcAft>
              <a:buSzPts val="1000"/>
              <a:buChar char="●"/>
            </a:pPr>
            <a:r>
              <a:rPr lang="en-GB" sz="1000">
                <a:latin typeface="Arial"/>
                <a:ea typeface="Arial"/>
                <a:cs typeface="Arial"/>
                <a:sym typeface="Arial"/>
              </a:rPr>
              <a:t> Saga - Swarm Robotics for agricultural applications. (2019. The European Coordination Hub for Open Robotics Development. </a:t>
            </a:r>
            <a:r>
              <a:rPr lang="en-GB" sz="1000" u="sng">
                <a:solidFill>
                  <a:schemeClr val="hlink"/>
                </a:solidFill>
                <a:latin typeface="Arial"/>
                <a:ea typeface="Arial"/>
                <a:cs typeface="Arial"/>
                <a:sym typeface="Arial"/>
                <a:hlinkClick r:id="rId13"/>
              </a:rPr>
              <a:t>https://echord.eu/saga.html</a:t>
            </a:r>
            <a:endParaRPr sz="10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6ff32b8034_5_12"/>
          <p:cNvSpPr txBox="1"/>
          <p:nvPr>
            <p:ph type="title"/>
          </p:nvPr>
        </p:nvSpPr>
        <p:spPr>
          <a:xfrm>
            <a:off x="681050" y="260098"/>
            <a:ext cx="7294500" cy="7218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Appendix</a:t>
            </a:r>
            <a:endParaRPr>
              <a:latin typeface="Arial"/>
              <a:ea typeface="Arial"/>
              <a:cs typeface="Arial"/>
              <a:sym typeface="Arial"/>
            </a:endParaRPr>
          </a:p>
        </p:txBody>
      </p:sp>
      <p:sp>
        <p:nvSpPr>
          <p:cNvPr id="366" name="Google Shape;366;g26ff32b8034_5_12"/>
          <p:cNvSpPr txBox="1"/>
          <p:nvPr>
            <p:ph idx="1" type="body"/>
          </p:nvPr>
        </p:nvSpPr>
        <p:spPr>
          <a:xfrm>
            <a:off x="766800" y="1077000"/>
            <a:ext cx="10929900" cy="5464200"/>
          </a:xfrm>
          <a:prstGeom prst="rect">
            <a:avLst/>
          </a:prstGeom>
          <a:noFill/>
          <a:ln>
            <a:noFill/>
          </a:ln>
        </p:spPr>
        <p:txBody>
          <a:bodyPr anchorCtr="0" anchor="t" bIns="91425" lIns="109725" spcFirstLastPara="1" rIns="109725" wrap="square" tIns="109725">
            <a:noAutofit/>
          </a:bodyPr>
          <a:lstStyle/>
          <a:p>
            <a:pPr indent="0" lvl="0" marL="0" rtl="0" algn="l">
              <a:spcBef>
                <a:spcPts val="930"/>
              </a:spcBef>
              <a:spcAft>
                <a:spcPts val="0"/>
              </a:spcAft>
              <a:buNone/>
            </a:pPr>
            <a:r>
              <a:rPr lang="en-GB" sz="1400">
                <a:latin typeface="Arial"/>
                <a:ea typeface="Arial"/>
                <a:cs typeface="Arial"/>
                <a:sym typeface="Arial"/>
              </a:rPr>
              <a:t>Data sets</a:t>
            </a:r>
            <a:endParaRPr sz="1400">
              <a:latin typeface="Arial"/>
              <a:ea typeface="Arial"/>
              <a:cs typeface="Arial"/>
              <a:sym typeface="Arial"/>
            </a:endParaRPr>
          </a:p>
          <a:p>
            <a:pPr indent="-292100" lvl="0" marL="457200" rtl="0" algn="l">
              <a:lnSpc>
                <a:spcPct val="100000"/>
              </a:lnSpc>
              <a:spcBef>
                <a:spcPts val="0"/>
              </a:spcBef>
              <a:spcAft>
                <a:spcPts val="0"/>
              </a:spcAft>
              <a:buSzPts val="1000"/>
              <a:buChar char="●"/>
            </a:pPr>
            <a:r>
              <a:rPr lang="en-GB" sz="1000">
                <a:latin typeface="Arial"/>
                <a:ea typeface="Arial"/>
                <a:cs typeface="Arial"/>
                <a:sym typeface="Arial"/>
              </a:rPr>
              <a:t>Altaheri, H., Alsulaiman, M., Muhammad, G., Amin, S., Bencherif, M., &amp; Mekhtiche, M. (2019, September 18). Date fruit dataset for intelligent harvesting. Data in Brief. </a:t>
            </a:r>
            <a:r>
              <a:rPr lang="en-GB" sz="1000" u="sng">
                <a:solidFill>
                  <a:schemeClr val="hlink"/>
                </a:solidFill>
                <a:latin typeface="Arial"/>
                <a:ea typeface="Arial"/>
                <a:cs typeface="Arial"/>
                <a:sym typeface="Arial"/>
                <a:hlinkClick r:id="rId3"/>
              </a:rPr>
              <a:t>https://www.sciencedirect.com/science/article/pii/S2352340919308698?via%3Dihub</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Haug, S. cwfid/dataset: A Crop/Weed Field Image Dataset. GitHub. </a:t>
            </a:r>
            <a:r>
              <a:rPr lang="en-GB" sz="1000" u="sng">
                <a:solidFill>
                  <a:schemeClr val="hlink"/>
                </a:solidFill>
                <a:latin typeface="Arial"/>
                <a:ea typeface="Arial"/>
                <a:cs typeface="Arial"/>
                <a:sym typeface="Arial"/>
                <a:hlinkClick r:id="rId4"/>
              </a:rPr>
              <a:t>https://github.com/cwfid/dataset</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Menber, J. josemenber/image-based-crop-anomaly-detection: A Convolutional Neural Network approach for image-based anomaly detection in smart agriculture. GitHub. </a:t>
            </a:r>
            <a:r>
              <a:rPr lang="en-GB" sz="1000" u="sng">
                <a:solidFill>
                  <a:schemeClr val="hlink"/>
                </a:solidFill>
                <a:latin typeface="Arial"/>
                <a:ea typeface="Arial"/>
                <a:cs typeface="Arial"/>
                <a:sym typeface="Arial"/>
                <a:hlinkClick r:id="rId5"/>
              </a:rPr>
              <a:t>https://github.com/josemenber/image-based-crop-anomaly-detection</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Olsen, A. Alexolsen/deepweeds: A multiclass weed species image dataset for deep learning. GitHub. </a:t>
            </a:r>
            <a:r>
              <a:rPr lang="en-GB" sz="1000" u="sng">
                <a:solidFill>
                  <a:schemeClr val="hlink"/>
                </a:solidFill>
                <a:latin typeface="Arial"/>
                <a:ea typeface="Arial"/>
                <a:cs typeface="Arial"/>
                <a:sym typeface="Arial"/>
                <a:hlinkClick r:id="rId6"/>
              </a:rPr>
              <a:t>https://github.com/AlexOlsen/DeepWeeds</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Plant_disease_resnet50. Kaggle. </a:t>
            </a:r>
            <a:r>
              <a:rPr lang="en-GB" sz="1000" u="sng">
                <a:solidFill>
                  <a:schemeClr val="hlink"/>
                </a:solidFill>
                <a:latin typeface="Arial"/>
                <a:ea typeface="Arial"/>
                <a:cs typeface="Arial"/>
                <a:sym typeface="Arial"/>
                <a:hlinkClick r:id="rId7"/>
              </a:rPr>
              <a:t>https://www.kaggle.com/code/aryanml007/plant-disease-resnet50/notebook</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Rice Classification  ~99.2% Accuracy. Kaggle. </a:t>
            </a:r>
            <a:r>
              <a:rPr lang="en-GB" sz="1000" u="sng">
                <a:solidFill>
                  <a:schemeClr val="hlink"/>
                </a:solidFill>
                <a:latin typeface="Arial"/>
                <a:ea typeface="Arial"/>
                <a:cs typeface="Arial"/>
                <a:sym typeface="Arial"/>
                <a:hlinkClick r:id="rId8"/>
              </a:rPr>
              <a:t>https://www.kaggle.com/code/mushfirat/rice-classification-99-2-accuracy/comments</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Sa, I. (2019). DeepFruits_dataset. Google Drive. </a:t>
            </a:r>
            <a:r>
              <a:rPr lang="en-GB" sz="1000" u="sng">
                <a:solidFill>
                  <a:schemeClr val="hlink"/>
                </a:solidFill>
                <a:latin typeface="Arial"/>
                <a:ea typeface="Arial"/>
                <a:cs typeface="Arial"/>
                <a:sym typeface="Arial"/>
                <a:hlinkClick r:id="rId9"/>
              </a:rPr>
              <a:t>https://drive.google.com/drive/folders/1CmsZb1caggLRN7ANfika8WuPiywo4mBb</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Weed detection in soybean crops. Kaggle. (2018, September 12). </a:t>
            </a:r>
            <a:r>
              <a:rPr lang="en-GB" sz="1000" u="sng">
                <a:solidFill>
                  <a:schemeClr val="hlink"/>
                </a:solidFill>
                <a:latin typeface="Arial"/>
                <a:ea typeface="Arial"/>
                <a:cs typeface="Arial"/>
                <a:sym typeface="Arial"/>
                <a:hlinkClick r:id="rId10"/>
              </a:rPr>
              <a:t>https://www.kaggle.com/datasets/fpeccia/weed-detection-in-soybean-crops</a:t>
            </a:r>
            <a:endParaRPr sz="1000">
              <a:latin typeface="Arial"/>
              <a:ea typeface="Arial"/>
              <a:cs typeface="Arial"/>
              <a:sym typeface="Arial"/>
            </a:endParaRPr>
          </a:p>
          <a:p>
            <a:pPr indent="0" lvl="0" marL="457200" rtl="0" algn="l">
              <a:lnSpc>
                <a:spcPct val="115000"/>
              </a:lnSpc>
              <a:spcBef>
                <a:spcPts val="1000"/>
              </a:spcBef>
              <a:spcAft>
                <a:spcPts val="0"/>
              </a:spcAft>
              <a:buNone/>
            </a:pPr>
            <a:r>
              <a:t/>
            </a:r>
            <a:endParaRPr sz="1000">
              <a:solidFill>
                <a:srgbClr val="3F3F3F"/>
              </a:solidFill>
              <a:latin typeface="Arial"/>
              <a:ea typeface="Arial"/>
              <a:cs typeface="Arial"/>
              <a:sym typeface="Arial"/>
            </a:endParaRPr>
          </a:p>
          <a:p>
            <a:pPr indent="0" lvl="0" marL="457200" rtl="0" algn="l">
              <a:lnSpc>
                <a:spcPct val="115000"/>
              </a:lnSpc>
              <a:spcBef>
                <a:spcPts val="1000"/>
              </a:spcBef>
              <a:spcAft>
                <a:spcPts val="0"/>
              </a:spcAft>
              <a:buNone/>
            </a:pPr>
            <a:r>
              <a:t/>
            </a:r>
            <a:endParaRPr sz="1000">
              <a:solidFill>
                <a:srgbClr val="3F3F3F"/>
              </a:solidFill>
              <a:latin typeface="Arial"/>
              <a:ea typeface="Arial"/>
              <a:cs typeface="Arial"/>
              <a:sym typeface="Arial"/>
            </a:endParaRPr>
          </a:p>
          <a:p>
            <a:pPr indent="-292100" lvl="0" marL="457200" rtl="0" algn="l">
              <a:lnSpc>
                <a:spcPct val="115000"/>
              </a:lnSpc>
              <a:spcBef>
                <a:spcPts val="1000"/>
              </a:spcBef>
              <a:spcAft>
                <a:spcPts val="0"/>
              </a:spcAft>
              <a:buClr>
                <a:srgbClr val="3F3F3F"/>
              </a:buClr>
              <a:buSzPts val="1000"/>
              <a:buChar char="●"/>
            </a:pPr>
            <a:r>
              <a:rPr lang="en-GB" sz="1000">
                <a:solidFill>
                  <a:srgbClr val="3F3F3F"/>
                </a:solidFill>
                <a:latin typeface="Arial"/>
                <a:ea typeface="Arial"/>
                <a:cs typeface="Arial"/>
                <a:sym typeface="Arial"/>
              </a:rPr>
              <a:t>Petruk, I. Agricultural Robotics drivers and trends. Infopulse. </a:t>
            </a:r>
            <a:r>
              <a:rPr lang="en-GB" sz="1200" u="sng">
                <a:solidFill>
                  <a:srgbClr val="CC9900"/>
                </a:solidFill>
                <a:latin typeface="Arial"/>
                <a:ea typeface="Arial"/>
                <a:cs typeface="Arial"/>
                <a:sym typeface="Arial"/>
              </a:rPr>
              <a:t>https://www.infopulse.com/blog/agricultural-robotics-drivers-trends#:~:text=The%20agricultural%20robotics%20sector%20is,annual%20growth%20rate%20of%2024.3%25.</a:t>
            </a:r>
            <a:endParaRPr sz="1000">
              <a:solidFill>
                <a:srgbClr val="3F3F3F"/>
              </a:solidFill>
              <a:latin typeface="Arial"/>
              <a:ea typeface="Arial"/>
              <a:cs typeface="Arial"/>
              <a:sym typeface="Arial"/>
            </a:endParaRPr>
          </a:p>
          <a:p>
            <a:pPr indent="-292100" lvl="0" marL="457200" rtl="0" algn="l">
              <a:lnSpc>
                <a:spcPct val="115000"/>
              </a:lnSpc>
              <a:spcBef>
                <a:spcPts val="1000"/>
              </a:spcBef>
              <a:spcAft>
                <a:spcPts val="0"/>
              </a:spcAft>
              <a:buClr>
                <a:srgbClr val="3F3F3F"/>
              </a:buClr>
              <a:buSzPts val="1000"/>
              <a:buChar char="●"/>
            </a:pPr>
            <a:r>
              <a:rPr lang="en-GB" sz="1000">
                <a:solidFill>
                  <a:srgbClr val="3F3F3F"/>
                </a:solidFill>
                <a:latin typeface="Arial"/>
                <a:ea typeface="Arial"/>
                <a:cs typeface="Arial"/>
                <a:sym typeface="Arial"/>
              </a:rPr>
              <a:t>AI tools such as ChatGPT, Gemini, Co-pilot</a:t>
            </a:r>
            <a:endParaRPr sz="1000">
              <a:latin typeface="Arial"/>
              <a:ea typeface="Arial"/>
              <a:cs typeface="Arial"/>
              <a:sym typeface="Arial"/>
            </a:endParaRPr>
          </a:p>
          <a:p>
            <a:pPr indent="0" lvl="0" marL="0" rtl="0" algn="l">
              <a:lnSpc>
                <a:spcPct val="100000"/>
              </a:lnSpc>
              <a:spcBef>
                <a:spcPts val="1000"/>
              </a:spcBef>
              <a:spcAft>
                <a:spcPts val="0"/>
              </a:spcAft>
              <a:buNone/>
            </a:pPr>
            <a:r>
              <a:t/>
            </a:r>
            <a:endParaRPr sz="1000">
              <a:latin typeface="Arial"/>
              <a:ea typeface="Arial"/>
              <a:cs typeface="Arial"/>
              <a:sym typeface="Arial"/>
            </a:endParaRPr>
          </a:p>
          <a:p>
            <a:pPr indent="0" lvl="0" marL="0" rtl="0" algn="l">
              <a:lnSpc>
                <a:spcPct val="140000"/>
              </a:lnSpc>
              <a:spcBef>
                <a:spcPts val="1000"/>
              </a:spcBef>
              <a:spcAft>
                <a:spcPts val="0"/>
              </a:spcAft>
              <a:buClr>
                <a:srgbClr val="3F3F3F"/>
              </a:buClr>
              <a:buSzPts val="1800"/>
              <a:buFont typeface="Arial"/>
              <a:buNone/>
            </a:pPr>
            <a:r>
              <a:t/>
            </a: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cbe5ba408f_0_25"/>
          <p:cNvSpPr txBox="1"/>
          <p:nvPr>
            <p:ph type="ctrTitle"/>
          </p:nvPr>
        </p:nvSpPr>
        <p:spPr>
          <a:xfrm>
            <a:off x="681050" y="718450"/>
            <a:ext cx="5718600" cy="33846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Introduction</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cbfb0da324_0_0"/>
          <p:cNvSpPr txBox="1"/>
          <p:nvPr>
            <p:ph type="ctrTitle"/>
          </p:nvPr>
        </p:nvSpPr>
        <p:spPr>
          <a:xfrm>
            <a:off x="208850" y="239250"/>
            <a:ext cx="5893800" cy="66189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t/>
            </a:r>
            <a:endParaRPr>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br>
              <a:rPr lang="en-GB">
                <a:latin typeface="Arial"/>
                <a:ea typeface="Arial"/>
                <a:cs typeface="Arial"/>
                <a:sym typeface="Arial"/>
              </a:rPr>
            </a:br>
            <a:r>
              <a:rPr lang="en-GB">
                <a:latin typeface="Arial"/>
                <a:ea typeface="Arial"/>
                <a:cs typeface="Arial"/>
                <a:sym typeface="Arial"/>
              </a:rPr>
              <a:t>					</a:t>
            </a:r>
            <a:r>
              <a:rPr lang="en-GB" sz="1711">
                <a:latin typeface="Arial"/>
                <a:ea typeface="Arial"/>
                <a:cs typeface="Arial"/>
                <a:sym typeface="Arial"/>
              </a:rPr>
              <a:t>Our Team</a:t>
            </a:r>
            <a:endParaRPr sz="1711">
              <a:solidFill>
                <a:srgbClr val="B45F06"/>
              </a:solidFill>
              <a:latin typeface="Arial"/>
              <a:ea typeface="Arial"/>
              <a:cs typeface="Arial"/>
              <a:sym typeface="Arial"/>
            </a:endParaRPr>
          </a:p>
        </p:txBody>
      </p:sp>
      <p:pic>
        <p:nvPicPr>
          <p:cNvPr descr="Tractor in a field" id="178" name="Google Shape;178;g2cbfb0da324_0_0"/>
          <p:cNvPicPr preferRelativeResize="0"/>
          <p:nvPr>
            <p:ph idx="2" type="pic"/>
          </p:nvPr>
        </p:nvPicPr>
        <p:blipFill rotWithShape="1">
          <a:blip r:embed="rId3">
            <a:alphaModFix/>
          </a:blip>
          <a:srcRect b="0" l="0" r="0" t="0"/>
          <a:stretch/>
        </p:blipFill>
        <p:spPr>
          <a:xfrm>
            <a:off x="6427508" y="0"/>
            <a:ext cx="5764493" cy="6857999"/>
          </a:xfrm>
          <a:prstGeom prst="rect">
            <a:avLst/>
          </a:prstGeom>
          <a:solidFill>
            <a:schemeClr val="accent4"/>
          </a:solidFill>
          <a:ln>
            <a:noFill/>
          </a:ln>
        </p:spPr>
      </p:pic>
      <p:pic>
        <p:nvPicPr>
          <p:cNvPr descr="Aerial view of fields" id="179" name="Google Shape;179;g2cbfb0da324_0_0"/>
          <p:cNvPicPr preferRelativeResize="0"/>
          <p:nvPr>
            <p:ph idx="2" type="pic"/>
          </p:nvPr>
        </p:nvPicPr>
        <p:blipFill rotWithShape="1">
          <a:blip r:embed="rId4">
            <a:alphaModFix/>
          </a:blip>
          <a:srcRect b="0" l="20134" r="0" t="0"/>
          <a:stretch/>
        </p:blipFill>
        <p:spPr>
          <a:xfrm>
            <a:off x="6427500" y="0"/>
            <a:ext cx="5764499" cy="6858000"/>
          </a:xfrm>
          <a:prstGeom prst="rect">
            <a:avLst/>
          </a:prstGeom>
          <a:solidFill>
            <a:srgbClr val="E0C171"/>
          </a:solidFill>
          <a:ln>
            <a:noFill/>
          </a:ln>
        </p:spPr>
      </p:pic>
      <p:grpSp>
        <p:nvGrpSpPr>
          <p:cNvPr id="180" name="Google Shape;180;g2cbfb0da324_0_0"/>
          <p:cNvGrpSpPr/>
          <p:nvPr/>
        </p:nvGrpSpPr>
        <p:grpSpPr>
          <a:xfrm>
            <a:off x="707200" y="2691200"/>
            <a:ext cx="1309073" cy="1699499"/>
            <a:chOff x="381000" y="3758000"/>
            <a:chExt cx="1309073" cy="1699499"/>
          </a:xfrm>
        </p:grpSpPr>
        <p:pic>
          <p:nvPicPr>
            <p:cNvPr id="181" name="Google Shape;181;g2cbfb0da324_0_0"/>
            <p:cNvPicPr preferRelativeResize="0"/>
            <p:nvPr/>
          </p:nvPicPr>
          <p:blipFill rotWithShape="1">
            <a:blip r:embed="rId5">
              <a:alphaModFix/>
            </a:blip>
            <a:srcRect b="11839" l="0" r="4534" t="0"/>
            <a:stretch/>
          </p:blipFill>
          <p:spPr>
            <a:xfrm>
              <a:off x="381000" y="3758000"/>
              <a:ext cx="1309073" cy="1293874"/>
            </a:xfrm>
            <a:prstGeom prst="rect">
              <a:avLst/>
            </a:prstGeom>
            <a:noFill/>
            <a:ln>
              <a:noFill/>
            </a:ln>
          </p:spPr>
        </p:pic>
        <p:sp>
          <p:nvSpPr>
            <p:cNvPr id="182" name="Google Shape;182;g2cbfb0da324_0_0"/>
            <p:cNvSpPr txBox="1"/>
            <p:nvPr/>
          </p:nvSpPr>
          <p:spPr>
            <a:xfrm>
              <a:off x="408248" y="5149699"/>
              <a:ext cx="12546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a:solidFill>
                    <a:srgbClr val="000000"/>
                  </a:solidFill>
                </a:rPr>
                <a:t>Bethlehem B.</a:t>
              </a:r>
              <a:endParaRPr>
                <a:solidFill>
                  <a:srgbClr val="000000"/>
                </a:solidFill>
              </a:endParaRPr>
            </a:p>
          </p:txBody>
        </p:sp>
      </p:grpSp>
      <p:grpSp>
        <p:nvGrpSpPr>
          <p:cNvPr id="183" name="Google Shape;183;g2cbfb0da324_0_0"/>
          <p:cNvGrpSpPr/>
          <p:nvPr/>
        </p:nvGrpSpPr>
        <p:grpSpPr>
          <a:xfrm>
            <a:off x="2546425" y="2691208"/>
            <a:ext cx="1349699" cy="1699504"/>
            <a:chOff x="1909250" y="3758008"/>
            <a:chExt cx="1349699" cy="1699504"/>
          </a:xfrm>
        </p:grpSpPr>
        <p:pic>
          <p:nvPicPr>
            <p:cNvPr id="184" name="Google Shape;184;g2cbfb0da324_0_0"/>
            <p:cNvPicPr preferRelativeResize="0"/>
            <p:nvPr/>
          </p:nvPicPr>
          <p:blipFill rotWithShape="1">
            <a:blip r:embed="rId6">
              <a:alphaModFix/>
            </a:blip>
            <a:srcRect b="0" l="9185" r="7383" t="0"/>
            <a:stretch/>
          </p:blipFill>
          <p:spPr>
            <a:xfrm>
              <a:off x="1909250" y="3758008"/>
              <a:ext cx="1349699" cy="1293868"/>
            </a:xfrm>
            <a:prstGeom prst="rect">
              <a:avLst/>
            </a:prstGeom>
            <a:noFill/>
            <a:ln>
              <a:noFill/>
            </a:ln>
          </p:spPr>
        </p:pic>
        <p:sp>
          <p:nvSpPr>
            <p:cNvPr id="185" name="Google Shape;185;g2cbfb0da324_0_0"/>
            <p:cNvSpPr txBox="1"/>
            <p:nvPr/>
          </p:nvSpPr>
          <p:spPr>
            <a:xfrm>
              <a:off x="2025956" y="5149712"/>
              <a:ext cx="1116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a:solidFill>
                    <a:srgbClr val="000000"/>
                  </a:solidFill>
                </a:rPr>
                <a:t>Bethun B.</a:t>
              </a:r>
              <a:endParaRPr>
                <a:solidFill>
                  <a:srgbClr val="000000"/>
                </a:solidFill>
              </a:endParaRPr>
            </a:p>
          </p:txBody>
        </p:sp>
      </p:grpSp>
      <p:grpSp>
        <p:nvGrpSpPr>
          <p:cNvPr id="186" name="Google Shape;186;g2cbfb0da324_0_0"/>
          <p:cNvGrpSpPr/>
          <p:nvPr/>
        </p:nvGrpSpPr>
        <p:grpSpPr>
          <a:xfrm>
            <a:off x="4426274" y="2691200"/>
            <a:ext cx="1178001" cy="1699499"/>
            <a:chOff x="4360749" y="3758000"/>
            <a:chExt cx="1178001" cy="1699499"/>
          </a:xfrm>
        </p:grpSpPr>
        <p:pic>
          <p:nvPicPr>
            <p:cNvPr id="187" name="Google Shape;187;g2cbfb0da324_0_0"/>
            <p:cNvPicPr preferRelativeResize="0"/>
            <p:nvPr/>
          </p:nvPicPr>
          <p:blipFill>
            <a:blip r:embed="rId7">
              <a:alphaModFix/>
            </a:blip>
            <a:stretch>
              <a:fillRect/>
            </a:stretch>
          </p:blipFill>
          <p:spPr>
            <a:xfrm>
              <a:off x="4360749" y="3758000"/>
              <a:ext cx="1178001" cy="1293875"/>
            </a:xfrm>
            <a:prstGeom prst="rect">
              <a:avLst/>
            </a:prstGeom>
            <a:noFill/>
            <a:ln>
              <a:noFill/>
            </a:ln>
          </p:spPr>
        </p:pic>
        <p:sp>
          <p:nvSpPr>
            <p:cNvPr id="188" name="Google Shape;188;g2cbfb0da324_0_0"/>
            <p:cNvSpPr txBox="1"/>
            <p:nvPr/>
          </p:nvSpPr>
          <p:spPr>
            <a:xfrm>
              <a:off x="4391588" y="5149699"/>
              <a:ext cx="1116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a:solidFill>
                    <a:srgbClr val="000000"/>
                  </a:solidFill>
                </a:rPr>
                <a:t>Tousif S.</a:t>
              </a:r>
              <a:endParaRPr>
                <a:solidFill>
                  <a:srgbClr val="000000"/>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6fd171a631_0_14"/>
          <p:cNvSpPr txBox="1"/>
          <p:nvPr>
            <p:ph type="ctrTitle"/>
          </p:nvPr>
        </p:nvSpPr>
        <p:spPr>
          <a:xfrm>
            <a:off x="208850" y="239250"/>
            <a:ext cx="5893800" cy="66189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sz="3200">
                <a:latin typeface="Arial"/>
                <a:ea typeface="Arial"/>
                <a:cs typeface="Arial"/>
                <a:sym typeface="Arial"/>
              </a:rPr>
              <a:t>Project Summary</a:t>
            </a:r>
            <a:endParaRPr sz="3200">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br>
              <a:rPr lang="en-GB">
                <a:latin typeface="Arial"/>
                <a:ea typeface="Arial"/>
                <a:cs typeface="Arial"/>
                <a:sym typeface="Arial"/>
              </a:rPr>
            </a:br>
            <a:r>
              <a:rPr b="0" lang="en-GB" sz="1711">
                <a:latin typeface="Arial"/>
                <a:ea typeface="Arial"/>
                <a:cs typeface="Arial"/>
                <a:sym typeface="Arial"/>
              </a:rPr>
              <a:t>Agent-Based simulation algorithm of Swarm Robotics to improve crop yields. </a:t>
            </a:r>
            <a:endParaRPr b="0" sz="1711">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0" sz="1711">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0" sz="1711">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0" lang="en-GB" sz="1711">
                <a:latin typeface="Arial"/>
                <a:ea typeface="Arial"/>
                <a:cs typeface="Arial"/>
                <a:sym typeface="Arial"/>
              </a:rPr>
              <a:t>Algorithm focus:</a:t>
            </a:r>
            <a:endParaRPr b="0" sz="1711">
              <a:latin typeface="Arial"/>
              <a:ea typeface="Arial"/>
              <a:cs typeface="Arial"/>
              <a:sym typeface="Arial"/>
            </a:endParaRPr>
          </a:p>
          <a:p>
            <a:pPr indent="-337254" lvl="0" marL="457200" rtl="0" algn="l">
              <a:lnSpc>
                <a:spcPct val="100000"/>
              </a:lnSpc>
              <a:spcBef>
                <a:spcPts val="0"/>
              </a:spcBef>
              <a:spcAft>
                <a:spcPts val="0"/>
              </a:spcAft>
              <a:buClr>
                <a:srgbClr val="3F3F3F"/>
              </a:buClr>
              <a:buSzPts val="1711"/>
              <a:buFont typeface="Arial"/>
              <a:buChar char="-"/>
            </a:pPr>
            <a:r>
              <a:rPr b="0" lang="en-GB" sz="1711">
                <a:latin typeface="Arial"/>
                <a:ea typeface="Arial"/>
                <a:cs typeface="Arial"/>
                <a:sym typeface="Arial"/>
              </a:rPr>
              <a:t>drone and ground robots </a:t>
            </a:r>
            <a:r>
              <a:rPr b="0" lang="en-GB" sz="1711">
                <a:latin typeface="Arial"/>
                <a:ea typeface="Arial"/>
                <a:cs typeface="Arial"/>
                <a:sym typeface="Arial"/>
              </a:rPr>
              <a:t>communication efficacy</a:t>
            </a:r>
            <a:endParaRPr b="0" sz="1711">
              <a:latin typeface="Arial"/>
              <a:ea typeface="Arial"/>
              <a:cs typeface="Arial"/>
              <a:sym typeface="Arial"/>
            </a:endParaRPr>
          </a:p>
          <a:p>
            <a:pPr indent="-337254" lvl="0" marL="457200" rtl="0" algn="l">
              <a:lnSpc>
                <a:spcPct val="100000"/>
              </a:lnSpc>
              <a:spcBef>
                <a:spcPts val="0"/>
              </a:spcBef>
              <a:spcAft>
                <a:spcPts val="0"/>
              </a:spcAft>
              <a:buClr>
                <a:srgbClr val="3F3F3F"/>
              </a:buClr>
              <a:buSzPts val="1711"/>
              <a:buFont typeface="Arial"/>
              <a:buChar char="-"/>
            </a:pPr>
            <a:r>
              <a:rPr b="0" lang="en-GB" sz="1711">
                <a:latin typeface="Arial"/>
                <a:ea typeface="Arial"/>
                <a:cs typeface="Arial"/>
                <a:sym typeface="Arial"/>
              </a:rPr>
              <a:t>path planning, optimization, and coordination</a:t>
            </a:r>
            <a:endParaRPr b="0" sz="1711">
              <a:latin typeface="Arial"/>
              <a:ea typeface="Arial"/>
              <a:cs typeface="Arial"/>
              <a:sym typeface="Arial"/>
            </a:endParaRPr>
          </a:p>
          <a:p>
            <a:pPr indent="-337254" lvl="0" marL="457200" rtl="0" algn="l">
              <a:lnSpc>
                <a:spcPct val="100000"/>
              </a:lnSpc>
              <a:spcBef>
                <a:spcPts val="0"/>
              </a:spcBef>
              <a:spcAft>
                <a:spcPts val="0"/>
              </a:spcAft>
              <a:buClr>
                <a:srgbClr val="3F3F3F"/>
              </a:buClr>
              <a:buSzPts val="1711"/>
              <a:buFont typeface="Arial"/>
              <a:buChar char="-"/>
            </a:pPr>
            <a:r>
              <a:rPr b="0" lang="en-GB" sz="1711">
                <a:latin typeface="Arial"/>
                <a:ea typeface="Arial"/>
                <a:cs typeface="Arial"/>
                <a:sym typeface="Arial"/>
              </a:rPr>
              <a:t>weed detection </a:t>
            </a:r>
            <a:r>
              <a:rPr lang="en-GB" sz="1711">
                <a:solidFill>
                  <a:srgbClr val="38761D"/>
                </a:solidFill>
                <a:latin typeface="Arial"/>
                <a:ea typeface="Arial"/>
                <a:cs typeface="Arial"/>
                <a:sym typeface="Arial"/>
              </a:rPr>
              <a:t>and correction</a:t>
            </a:r>
            <a:endParaRPr sz="1711">
              <a:solidFill>
                <a:srgbClr val="38761D"/>
              </a:solidFill>
              <a:latin typeface="Arial"/>
              <a:ea typeface="Arial"/>
              <a:cs typeface="Arial"/>
              <a:sym typeface="Arial"/>
            </a:endParaRPr>
          </a:p>
          <a:p>
            <a:pPr indent="0" lvl="0" marL="457200" rtl="0" algn="l">
              <a:lnSpc>
                <a:spcPct val="100000"/>
              </a:lnSpc>
              <a:spcBef>
                <a:spcPts val="0"/>
              </a:spcBef>
              <a:spcAft>
                <a:spcPts val="0"/>
              </a:spcAft>
              <a:buSzPts val="4000"/>
              <a:buNone/>
            </a:pPr>
            <a:r>
              <a:t/>
            </a:r>
            <a:endParaRPr b="0" sz="1711">
              <a:latin typeface="Arial"/>
              <a:ea typeface="Arial"/>
              <a:cs typeface="Arial"/>
              <a:sym typeface="Arial"/>
            </a:endParaRPr>
          </a:p>
          <a:p>
            <a:pPr indent="0" lvl="0" marL="457200" rtl="0" algn="l">
              <a:lnSpc>
                <a:spcPct val="100000"/>
              </a:lnSpc>
              <a:spcBef>
                <a:spcPts val="0"/>
              </a:spcBef>
              <a:spcAft>
                <a:spcPts val="0"/>
              </a:spcAft>
              <a:buSzPts val="4000"/>
              <a:buNone/>
            </a:pPr>
            <a:r>
              <a:t/>
            </a:r>
            <a:endParaRPr b="0" sz="1711">
              <a:latin typeface="Arial"/>
              <a:ea typeface="Arial"/>
              <a:cs typeface="Arial"/>
              <a:sym typeface="Arial"/>
            </a:endParaRPr>
          </a:p>
          <a:p>
            <a:pPr indent="0" lvl="0" marL="0" rtl="0" algn="l">
              <a:lnSpc>
                <a:spcPct val="100000"/>
              </a:lnSpc>
              <a:spcBef>
                <a:spcPts val="0"/>
              </a:spcBef>
              <a:spcAft>
                <a:spcPts val="0"/>
              </a:spcAft>
              <a:buSzPts val="4000"/>
              <a:buNone/>
            </a:pPr>
            <a:r>
              <a:rPr b="0" lang="en-GB" sz="1711">
                <a:latin typeface="Arial"/>
                <a:ea typeface="Arial"/>
                <a:cs typeface="Arial"/>
                <a:sym typeface="Arial"/>
              </a:rPr>
              <a:t>Used </a:t>
            </a:r>
            <a:r>
              <a:rPr lang="en-GB" sz="1711">
                <a:solidFill>
                  <a:srgbClr val="38761D"/>
                </a:solidFill>
                <a:latin typeface="Arial"/>
                <a:ea typeface="Arial"/>
                <a:cs typeface="Arial"/>
                <a:sym typeface="Arial"/>
              </a:rPr>
              <a:t>Netlogo </a:t>
            </a:r>
            <a:r>
              <a:rPr b="0" lang="en-GB" sz="1711">
                <a:latin typeface="Arial"/>
                <a:ea typeface="Arial"/>
                <a:cs typeface="Arial"/>
                <a:sym typeface="Arial"/>
              </a:rPr>
              <a:t>to achieve this.</a:t>
            </a:r>
            <a:endParaRPr b="0" sz="1711">
              <a:latin typeface="Arial"/>
              <a:ea typeface="Arial"/>
              <a:cs typeface="Arial"/>
              <a:sym typeface="Arial"/>
            </a:endParaRPr>
          </a:p>
          <a:p>
            <a:pPr indent="0" lvl="0" marL="0" rtl="0" algn="l">
              <a:lnSpc>
                <a:spcPct val="100000"/>
              </a:lnSpc>
              <a:spcBef>
                <a:spcPts val="0"/>
              </a:spcBef>
              <a:spcAft>
                <a:spcPts val="0"/>
              </a:spcAft>
              <a:buNone/>
            </a:pPr>
            <a:r>
              <a:t/>
            </a:r>
            <a:endParaRPr b="0" sz="1711">
              <a:solidFill>
                <a:srgbClr val="B45F06"/>
              </a:solidFill>
              <a:latin typeface="Arial"/>
              <a:ea typeface="Arial"/>
              <a:cs typeface="Arial"/>
              <a:sym typeface="Arial"/>
            </a:endParaRPr>
          </a:p>
        </p:txBody>
      </p:sp>
      <p:pic>
        <p:nvPicPr>
          <p:cNvPr descr="Tractor in a field" id="195" name="Google Shape;195;g26fd171a631_0_14"/>
          <p:cNvPicPr preferRelativeResize="0"/>
          <p:nvPr>
            <p:ph idx="2" type="pic"/>
          </p:nvPr>
        </p:nvPicPr>
        <p:blipFill rotWithShape="1">
          <a:blip r:embed="rId3">
            <a:alphaModFix/>
          </a:blip>
          <a:srcRect b="0" l="0" r="0" t="0"/>
          <a:stretch/>
        </p:blipFill>
        <p:spPr>
          <a:xfrm>
            <a:off x="6427508" y="0"/>
            <a:ext cx="5764493" cy="6857999"/>
          </a:xfrm>
          <a:prstGeom prst="rect">
            <a:avLst/>
          </a:prstGeom>
          <a:solidFill>
            <a:schemeClr val="accent4"/>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6fdacb9528_1_0"/>
          <p:cNvSpPr txBox="1"/>
          <p:nvPr>
            <p:ph type="title"/>
          </p:nvPr>
        </p:nvSpPr>
        <p:spPr>
          <a:xfrm>
            <a:off x="208852" y="221400"/>
            <a:ext cx="7891500" cy="7002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Background </a:t>
            </a:r>
            <a:r>
              <a:rPr lang="en-GB">
                <a:latin typeface="Arial"/>
                <a:ea typeface="Arial"/>
                <a:cs typeface="Arial"/>
                <a:sym typeface="Arial"/>
              </a:rPr>
              <a:t>Context</a:t>
            </a:r>
            <a:endParaRPr>
              <a:latin typeface="Arial"/>
              <a:ea typeface="Arial"/>
              <a:cs typeface="Arial"/>
              <a:sym typeface="Arial"/>
            </a:endParaRPr>
          </a:p>
        </p:txBody>
      </p:sp>
      <p:sp>
        <p:nvSpPr>
          <p:cNvPr id="202" name="Google Shape;202;g26fdacb9528_1_0"/>
          <p:cNvSpPr/>
          <p:nvPr/>
        </p:nvSpPr>
        <p:spPr>
          <a:xfrm>
            <a:off x="681050" y="2168775"/>
            <a:ext cx="3450900" cy="42465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9" marR="0" rtl="0" algn="l">
              <a:spcBef>
                <a:spcPts val="0"/>
              </a:spcBef>
              <a:spcAft>
                <a:spcPts val="0"/>
              </a:spcAft>
              <a:buNone/>
            </a:pPr>
            <a:r>
              <a:rPr b="1" lang="en-GB" sz="1800">
                <a:solidFill>
                  <a:schemeClr val="dk1"/>
                </a:solidFill>
              </a:rPr>
              <a:t>Context:</a:t>
            </a:r>
            <a:endParaRPr/>
          </a:p>
          <a:p>
            <a:pPr indent="0" lvl="0" marL="89999" marR="0" rtl="0" algn="l">
              <a:spcBef>
                <a:spcPts val="0"/>
              </a:spcBef>
              <a:spcAft>
                <a:spcPts val="0"/>
              </a:spcAft>
              <a:buNone/>
            </a:pPr>
            <a:r>
              <a:t/>
            </a:r>
            <a:endParaRPr sz="18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Swarm robotics in agriculture maximize crop yields via precision farming</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Communication between g</a:t>
            </a:r>
            <a:r>
              <a:rPr lang="en-GB" sz="1600">
                <a:solidFill>
                  <a:schemeClr val="dk1"/>
                </a:solidFill>
              </a:rPr>
              <a:t>round robots and drones allows</a:t>
            </a:r>
            <a:r>
              <a:rPr lang="en-GB" sz="1600">
                <a:solidFill>
                  <a:schemeClr val="dk1"/>
                </a:solidFill>
              </a:rPr>
              <a:t> tasks to be executed faster.</a:t>
            </a:r>
            <a:endParaRPr sz="1600">
              <a:solidFill>
                <a:schemeClr val="dk1"/>
              </a:solidFill>
            </a:endParaRPr>
          </a:p>
          <a:p>
            <a:pPr indent="0" lvl="0" marL="45720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Precision farming minimizes environmental impact compared to traditional techniques.</a:t>
            </a:r>
            <a:endParaRPr sz="1600">
              <a:solidFill>
                <a:schemeClr val="dk1"/>
              </a:solidFill>
            </a:endParaRPr>
          </a:p>
        </p:txBody>
      </p:sp>
      <p:sp>
        <p:nvSpPr>
          <p:cNvPr id="203" name="Google Shape;203;g26fdacb9528_1_0"/>
          <p:cNvSpPr/>
          <p:nvPr/>
        </p:nvSpPr>
        <p:spPr>
          <a:xfrm>
            <a:off x="4377075" y="2168725"/>
            <a:ext cx="3450900" cy="42465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89999" lvl="0" marL="0" marR="0" rtl="0" algn="l">
              <a:spcBef>
                <a:spcPts val="0"/>
              </a:spcBef>
              <a:spcAft>
                <a:spcPts val="0"/>
              </a:spcAft>
              <a:buNone/>
            </a:pPr>
            <a:r>
              <a:rPr b="1" lang="en-GB" sz="1800">
                <a:solidFill>
                  <a:schemeClr val="dk1"/>
                </a:solidFill>
              </a:rPr>
              <a:t>Objectives and Importance:</a:t>
            </a:r>
            <a:endParaRPr/>
          </a:p>
          <a:p>
            <a:pPr indent="0" lvl="0" marL="0" marR="0" rtl="0" algn="l">
              <a:spcBef>
                <a:spcPts val="0"/>
              </a:spcBef>
              <a:spcAft>
                <a:spcPts val="0"/>
              </a:spcAft>
              <a:buNone/>
            </a:pPr>
            <a:r>
              <a:t/>
            </a:r>
            <a:endParaRPr/>
          </a:p>
          <a:p>
            <a:pPr indent="-330200" lvl="0" marL="457200" marR="0" rtl="0" algn="l">
              <a:spcBef>
                <a:spcPts val="0"/>
              </a:spcBef>
              <a:spcAft>
                <a:spcPts val="0"/>
              </a:spcAft>
              <a:buClr>
                <a:schemeClr val="dk1"/>
              </a:buClr>
              <a:buSzPts val="1600"/>
              <a:buChar char="-"/>
            </a:pPr>
            <a:r>
              <a:rPr lang="en-GB" sz="1600">
                <a:solidFill>
                  <a:schemeClr val="dk1"/>
                </a:solidFill>
              </a:rPr>
              <a:t>Assessing efficiency of swarm communication, path planning, optimization, and coordination.</a:t>
            </a:r>
            <a:endParaRPr sz="1600">
              <a:solidFill>
                <a:schemeClr val="dk1"/>
              </a:solidFill>
            </a:endParaRPr>
          </a:p>
          <a:p>
            <a:pPr indent="0" lvl="0" marL="45720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Exploring integration of ground and aerial swarm robots for enhanced agricultural operations.</a:t>
            </a:r>
            <a:endParaRPr sz="1600">
              <a:solidFill>
                <a:schemeClr val="dk1"/>
              </a:solidFill>
            </a:endParaRPr>
          </a:p>
          <a:p>
            <a:pPr indent="0" lvl="0" marL="45720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Solve for weed detection and plant disease identification via Agent Based Modeling (ABM) </a:t>
            </a:r>
            <a:endParaRPr sz="1600">
              <a:solidFill>
                <a:schemeClr val="dk1"/>
              </a:solidFill>
            </a:endParaRPr>
          </a:p>
          <a:p>
            <a:pPr indent="0" lvl="0" marL="0" marR="0" rtl="0" algn="l">
              <a:spcBef>
                <a:spcPts val="0"/>
              </a:spcBef>
              <a:spcAft>
                <a:spcPts val="0"/>
              </a:spcAft>
              <a:buNone/>
            </a:pPr>
            <a:r>
              <a:rPr lang="en-GB" sz="1600">
                <a:solidFill>
                  <a:schemeClr val="dk1"/>
                </a:solidFill>
              </a:rPr>
              <a:t>    </a:t>
            </a:r>
            <a:endParaRPr sz="1600">
              <a:solidFill>
                <a:schemeClr val="dk1"/>
              </a:solidFill>
            </a:endParaRPr>
          </a:p>
        </p:txBody>
      </p:sp>
      <p:sp>
        <p:nvSpPr>
          <p:cNvPr id="204" name="Google Shape;204;g26fdacb9528_1_0"/>
          <p:cNvSpPr/>
          <p:nvPr/>
        </p:nvSpPr>
        <p:spPr>
          <a:xfrm>
            <a:off x="8665300" y="2168725"/>
            <a:ext cx="2812500" cy="4246500"/>
          </a:xfrm>
          <a:prstGeom prst="rect">
            <a:avLst/>
          </a:prstGeom>
          <a:solidFill>
            <a:srgbClr val="49412A"/>
          </a:solidFill>
          <a:ln cap="flat" cmpd="sng" w="12700">
            <a:solidFill>
              <a:srgbClr val="601E17"/>
            </a:solidFill>
            <a:prstDash val="solid"/>
            <a:round/>
            <a:headEnd len="sm" w="sm" type="none"/>
            <a:tailEnd len="sm" w="sm" type="none"/>
          </a:ln>
        </p:spPr>
        <p:txBody>
          <a:bodyPr anchorCtr="0" anchor="ctr" bIns="45700" lIns="91425" spcFirstLastPara="1" rIns="91425" wrap="square" tIns="45700">
            <a:noAutofit/>
          </a:bodyPr>
          <a:lstStyle/>
          <a:p>
            <a:pPr indent="0" lvl="0" marL="89999" marR="0" rtl="0" algn="l">
              <a:spcBef>
                <a:spcPts val="0"/>
              </a:spcBef>
              <a:spcAft>
                <a:spcPts val="0"/>
              </a:spcAft>
              <a:buNone/>
            </a:pPr>
            <a:r>
              <a:rPr lang="en-GB" sz="1600">
                <a:solidFill>
                  <a:schemeClr val="lt1"/>
                </a:solidFill>
              </a:rPr>
              <a:t>M</a:t>
            </a:r>
            <a:r>
              <a:rPr lang="en-GB" sz="1600">
                <a:solidFill>
                  <a:schemeClr val="lt1"/>
                </a:solidFill>
              </a:rPr>
              <a:t>arket size of </a:t>
            </a:r>
            <a:r>
              <a:rPr lang="en-GB" sz="1600">
                <a:solidFill>
                  <a:schemeClr val="lt1"/>
                </a:solidFill>
              </a:rPr>
              <a:t>agricultural </a:t>
            </a:r>
            <a:r>
              <a:rPr lang="en-GB" sz="1600">
                <a:solidFill>
                  <a:schemeClr val="lt1"/>
                </a:solidFill>
              </a:rPr>
              <a:t>robotics is $15 Billion (2022) and projected at $40 Billion by 2028. </a:t>
            </a:r>
            <a:endParaRPr sz="1600">
              <a:solidFill>
                <a:schemeClr val="lt1"/>
              </a:solidFill>
            </a:endParaRPr>
          </a:p>
          <a:p>
            <a:pPr indent="0" lvl="0" marL="89999" marR="0" rtl="0" algn="l">
              <a:spcBef>
                <a:spcPts val="0"/>
              </a:spcBef>
              <a:spcAft>
                <a:spcPts val="0"/>
              </a:spcAft>
              <a:buNone/>
            </a:pPr>
            <a:r>
              <a:t/>
            </a:r>
            <a:endParaRPr sz="1600">
              <a:solidFill>
                <a:schemeClr val="lt1"/>
              </a:solidFill>
            </a:endParaRPr>
          </a:p>
          <a:p>
            <a:pPr indent="0" lvl="0" marL="89999" marR="0" rtl="0" algn="l">
              <a:spcBef>
                <a:spcPts val="0"/>
              </a:spcBef>
              <a:spcAft>
                <a:spcPts val="0"/>
              </a:spcAft>
              <a:buNone/>
            </a:pPr>
            <a:r>
              <a:t/>
            </a:r>
            <a:endParaRPr b="1" sz="1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6ff32b8034_3_0"/>
          <p:cNvSpPr txBox="1"/>
          <p:nvPr>
            <p:ph type="title"/>
          </p:nvPr>
        </p:nvSpPr>
        <p:spPr>
          <a:xfrm>
            <a:off x="681050" y="442225"/>
            <a:ext cx="10670700" cy="590400"/>
          </a:xfrm>
          <a:prstGeom prst="rect">
            <a:avLst/>
          </a:prstGeom>
          <a:noFill/>
          <a:ln>
            <a:noFill/>
          </a:ln>
        </p:spPr>
        <p:txBody>
          <a:bodyPr anchorCtr="0" anchor="t" bIns="91425" lIns="109725" spcFirstLastPara="1" rIns="109725" wrap="square" tIns="109725">
            <a:noAutofit/>
          </a:bodyPr>
          <a:lstStyle/>
          <a:p>
            <a:pPr indent="0" lvl="0" marL="0" rtl="0" algn="l">
              <a:spcBef>
                <a:spcPts val="0"/>
              </a:spcBef>
              <a:spcAft>
                <a:spcPts val="0"/>
              </a:spcAft>
              <a:buClr>
                <a:srgbClr val="3F3F3F"/>
              </a:buClr>
              <a:buSzPts val="3200"/>
              <a:buFont typeface="Meiryo"/>
              <a:buNone/>
            </a:pPr>
            <a:r>
              <a:rPr lang="en-GB">
                <a:latin typeface="Arial"/>
                <a:ea typeface="Arial"/>
                <a:cs typeface="Arial"/>
                <a:sym typeface="Arial"/>
              </a:rPr>
              <a:t>Previous Work Review</a:t>
            </a:r>
            <a:endParaRPr>
              <a:latin typeface="Arial"/>
              <a:ea typeface="Arial"/>
              <a:cs typeface="Arial"/>
              <a:sym typeface="Arial"/>
            </a:endParaRPr>
          </a:p>
          <a:p>
            <a:pPr indent="0" lvl="0" marL="0" rtl="0" algn="l">
              <a:lnSpc>
                <a:spcPct val="100000"/>
              </a:lnSpc>
              <a:spcBef>
                <a:spcPts val="0"/>
              </a:spcBef>
              <a:spcAft>
                <a:spcPts val="0"/>
              </a:spcAft>
              <a:buClr>
                <a:srgbClr val="3F3F3F"/>
              </a:buClr>
              <a:buSzPts val="3200"/>
              <a:buFont typeface="Meiryo"/>
              <a:buNone/>
            </a:pPr>
            <a:r>
              <a:t/>
            </a:r>
            <a:endParaRPr>
              <a:latin typeface="Arial"/>
              <a:ea typeface="Arial"/>
              <a:cs typeface="Arial"/>
              <a:sym typeface="Arial"/>
            </a:endParaRPr>
          </a:p>
        </p:txBody>
      </p:sp>
      <p:sp>
        <p:nvSpPr>
          <p:cNvPr id="211" name="Google Shape;211;g26ff32b8034_3_0"/>
          <p:cNvSpPr/>
          <p:nvPr/>
        </p:nvSpPr>
        <p:spPr>
          <a:xfrm>
            <a:off x="811475" y="1139200"/>
            <a:ext cx="5016900" cy="5075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GB" sz="1500">
                <a:solidFill>
                  <a:srgbClr val="3F3F3F"/>
                </a:solidFill>
              </a:rPr>
              <a:t>Literature Review Summary:</a:t>
            </a:r>
            <a:endParaRPr b="1" sz="1500">
              <a:solidFill>
                <a:srgbClr val="3F3F3F"/>
              </a:solidFill>
            </a:endParaRPr>
          </a:p>
          <a:p>
            <a:pPr indent="0" lvl="0" marL="0" rtl="0" algn="l">
              <a:lnSpc>
                <a:spcPct val="115000"/>
              </a:lnSpc>
              <a:spcBef>
                <a:spcPts val="1200"/>
              </a:spcBef>
              <a:spcAft>
                <a:spcPts val="0"/>
              </a:spcAft>
              <a:buNone/>
            </a:pPr>
            <a:r>
              <a:rPr lang="en-GB" sz="1500">
                <a:solidFill>
                  <a:srgbClr val="3F3F3F"/>
                </a:solidFill>
              </a:rPr>
              <a:t>Our literature review covers articles and research papers that </a:t>
            </a:r>
            <a:r>
              <a:rPr b="1" lang="en-GB" sz="1500">
                <a:solidFill>
                  <a:srgbClr val="3F3F3F"/>
                </a:solidFill>
              </a:rPr>
              <a:t>focus on the application of swarm robotics and artificial intelligence</a:t>
            </a:r>
            <a:r>
              <a:rPr lang="en-GB" sz="1500">
                <a:solidFill>
                  <a:srgbClr val="3F3F3F"/>
                </a:solidFill>
              </a:rPr>
              <a:t> in agriculture:</a:t>
            </a:r>
            <a:endParaRPr sz="1500">
              <a:solidFill>
                <a:srgbClr val="3F3F3F"/>
              </a:solidFill>
            </a:endParaRPr>
          </a:p>
          <a:p>
            <a:pPr indent="-323850" lvl="0" marL="457200" rtl="0" algn="l">
              <a:lnSpc>
                <a:spcPct val="115000"/>
              </a:lnSpc>
              <a:spcBef>
                <a:spcPts val="1200"/>
              </a:spcBef>
              <a:spcAft>
                <a:spcPts val="0"/>
              </a:spcAft>
              <a:buClr>
                <a:schemeClr val="dk1"/>
              </a:buClr>
              <a:buSzPts val="1500"/>
              <a:buFont typeface="Meiryo"/>
              <a:buChar char="●"/>
            </a:pPr>
            <a:r>
              <a:rPr b="1" lang="en-GB" sz="1500">
                <a:solidFill>
                  <a:srgbClr val="3F3F3F"/>
                </a:solidFill>
              </a:rPr>
              <a:t>Challenges of integrating swarm robotics into mechanized agricultural operations</a:t>
            </a:r>
            <a:r>
              <a:rPr lang="en-GB" sz="1500">
                <a:solidFill>
                  <a:srgbClr val="3F3F3F"/>
                </a:solidFill>
              </a:rPr>
              <a:t>, emphasizing the need for research in this field (Albiero et al, 2022)</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lang="en-GB" sz="1500">
                <a:solidFill>
                  <a:srgbClr val="3F3F3F"/>
                </a:solidFill>
              </a:rPr>
              <a:t>Overview of r</a:t>
            </a:r>
            <a:r>
              <a:rPr b="1" lang="en-GB" sz="1500">
                <a:solidFill>
                  <a:srgbClr val="3F3F3F"/>
                </a:solidFill>
              </a:rPr>
              <a:t>einforcement learning applications in swarm robotics </a:t>
            </a:r>
            <a:r>
              <a:rPr lang="en-GB" sz="1500">
                <a:solidFill>
                  <a:srgbClr val="3F3F3F"/>
                </a:solidFill>
              </a:rPr>
              <a:t>(​Akhloufi and Blais, 2023) ​​. </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b="1" lang="en-GB" sz="1500">
                <a:solidFill>
                  <a:srgbClr val="3F3F3F"/>
                </a:solidFill>
              </a:rPr>
              <a:t>Multi-agent path planning for robotic swarms</a:t>
            </a:r>
            <a:r>
              <a:rPr lang="en-GB" sz="1500">
                <a:solidFill>
                  <a:srgbClr val="3F3F3F"/>
                </a:solidFill>
              </a:rPr>
              <a:t> in agricultural fields (Botteghi et al. 2020)</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b="1" lang="en-GB" sz="1500">
                <a:solidFill>
                  <a:srgbClr val="3F3F3F"/>
                </a:solidFill>
              </a:rPr>
              <a:t>Agent-based approaches and review simulators, platforms, and applications of swarm robotics</a:t>
            </a:r>
            <a:r>
              <a:rPr lang="en-GB" sz="1500">
                <a:solidFill>
                  <a:srgbClr val="3F3F3F"/>
                </a:solidFill>
              </a:rPr>
              <a:t>, respectively, showcasing the potential of cooperative swarm robotics in agriculture (Bunte (2021) and Calderón-Arce et al. (2022)) ​​​​</a:t>
            </a:r>
            <a:endParaRPr sz="1500">
              <a:solidFill>
                <a:srgbClr val="3F3F3F"/>
              </a:solidFill>
            </a:endParaRPr>
          </a:p>
        </p:txBody>
      </p:sp>
      <p:sp>
        <p:nvSpPr>
          <p:cNvPr id="212" name="Google Shape;212;g26ff32b8034_3_0"/>
          <p:cNvSpPr/>
          <p:nvPr/>
        </p:nvSpPr>
        <p:spPr>
          <a:xfrm>
            <a:off x="6170200" y="1139200"/>
            <a:ext cx="5114700" cy="5075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None/>
            </a:pPr>
            <a:r>
              <a:rPr b="1" lang="en-GB" sz="1500">
                <a:solidFill>
                  <a:srgbClr val="3F3F3F"/>
                </a:solidFill>
              </a:rPr>
              <a:t>Data Set Overview:</a:t>
            </a:r>
            <a:endParaRPr b="1" sz="1500">
              <a:solidFill>
                <a:srgbClr val="3F3F3F"/>
              </a:solidFill>
            </a:endParaRPr>
          </a:p>
          <a:p>
            <a:pPr indent="0" lvl="0" marL="0" marR="0" rtl="0" algn="l">
              <a:lnSpc>
                <a:spcPct val="115000"/>
              </a:lnSpc>
              <a:spcBef>
                <a:spcPts val="1200"/>
              </a:spcBef>
              <a:spcAft>
                <a:spcPts val="0"/>
              </a:spcAft>
              <a:buNone/>
            </a:pPr>
            <a:r>
              <a:rPr lang="en-GB" sz="1500">
                <a:solidFill>
                  <a:srgbClr val="3F3F3F"/>
                </a:solidFill>
              </a:rPr>
              <a:t>The dataset review encompasses a variety of r</a:t>
            </a:r>
            <a:r>
              <a:rPr b="1" lang="en-GB" sz="1500">
                <a:solidFill>
                  <a:srgbClr val="3F3F3F"/>
                </a:solidFill>
              </a:rPr>
              <a:t>esources aimed at advancing agricultural technologies through image analysis</a:t>
            </a:r>
            <a:r>
              <a:rPr lang="en-GB" sz="1500">
                <a:solidFill>
                  <a:srgbClr val="3F3F3F"/>
                </a:solidFill>
              </a:rPr>
              <a:t> and machine learning.</a:t>
            </a:r>
            <a:endParaRPr sz="1500">
              <a:solidFill>
                <a:srgbClr val="3F3F3F"/>
              </a:solidFill>
            </a:endParaRPr>
          </a:p>
          <a:p>
            <a:pPr indent="-323850" lvl="0" marL="457200" rtl="0" algn="l">
              <a:lnSpc>
                <a:spcPct val="115000"/>
              </a:lnSpc>
              <a:spcBef>
                <a:spcPts val="1200"/>
              </a:spcBef>
              <a:spcAft>
                <a:spcPts val="0"/>
              </a:spcAft>
              <a:buClr>
                <a:schemeClr val="dk1"/>
              </a:buClr>
              <a:buSzPts val="1500"/>
              <a:buFont typeface="Meiryo"/>
              <a:buChar char="●"/>
            </a:pPr>
            <a:r>
              <a:rPr lang="en-GB" sz="1500">
                <a:solidFill>
                  <a:srgbClr val="3F3F3F"/>
                </a:solidFill>
              </a:rPr>
              <a:t>Olsen's DeepWeeds dataset provides </a:t>
            </a:r>
            <a:r>
              <a:rPr b="1" lang="en-GB" sz="1500">
                <a:solidFill>
                  <a:srgbClr val="3F3F3F"/>
                </a:solidFill>
              </a:rPr>
              <a:t>images for multiple weed species, facilitating the development of deep learning models for weed identification​</a:t>
            </a:r>
            <a:endParaRPr sz="1500">
              <a:solidFill>
                <a:srgbClr val="3F3F3F"/>
              </a:solidFill>
            </a:endParaRPr>
          </a:p>
          <a:p>
            <a:pPr indent="-323850" lvl="0" marL="457200" marR="0" rtl="0" algn="l">
              <a:lnSpc>
                <a:spcPct val="115000"/>
              </a:lnSpc>
              <a:spcBef>
                <a:spcPts val="0"/>
              </a:spcBef>
              <a:spcAft>
                <a:spcPts val="0"/>
              </a:spcAft>
              <a:buClr>
                <a:schemeClr val="dk1"/>
              </a:buClr>
              <a:buSzPts val="1500"/>
              <a:buFont typeface="Meiryo"/>
              <a:buChar char="●"/>
            </a:pPr>
            <a:r>
              <a:rPr lang="en-GB" sz="1500">
                <a:solidFill>
                  <a:srgbClr val="3F3F3F"/>
                </a:solidFill>
              </a:rPr>
              <a:t>Dataset for date fruit to </a:t>
            </a:r>
            <a:r>
              <a:rPr b="1" lang="en-GB" sz="1500">
                <a:solidFill>
                  <a:srgbClr val="3F3F3F"/>
                </a:solidFill>
              </a:rPr>
              <a:t>facilitate research in intelligent harvesting</a:t>
            </a:r>
            <a:r>
              <a:rPr lang="en-GB" sz="1500">
                <a:solidFill>
                  <a:srgbClr val="3F3F3F"/>
                </a:solidFill>
              </a:rPr>
              <a:t>, (Altaheri et al. 2019) </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lang="en-GB" sz="1500">
                <a:solidFill>
                  <a:srgbClr val="3F3F3F"/>
                </a:solidFill>
              </a:rPr>
              <a:t>The cwfid dataset offers a </a:t>
            </a:r>
            <a:r>
              <a:rPr b="1" lang="en-GB" sz="1500">
                <a:solidFill>
                  <a:srgbClr val="3F3F3F"/>
                </a:solidFill>
              </a:rPr>
              <a:t>comprehensive crop/weed field image collection, designed for distinguishing between crops and weeds​​.</a:t>
            </a:r>
            <a:endParaRPr b="1"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lang="en-GB" sz="1500">
                <a:solidFill>
                  <a:srgbClr val="3F3F3F"/>
                </a:solidFill>
              </a:rPr>
              <a:t>Menber's GitHub repository presents a </a:t>
            </a:r>
            <a:r>
              <a:rPr b="1" lang="en-GB" sz="1500">
                <a:solidFill>
                  <a:srgbClr val="3F3F3F"/>
                </a:solidFill>
              </a:rPr>
              <a:t>dataset coupled with a convolutional neural network (CNN) approach for detecting anomalies in crops</a:t>
            </a:r>
            <a:endParaRPr sz="1500">
              <a:solidFill>
                <a:srgbClr val="3F3F3F"/>
              </a:solidFill>
            </a:endParaRPr>
          </a:p>
          <a:p>
            <a:pPr indent="0" lvl="0" marL="0" rtl="0" algn="l">
              <a:lnSpc>
                <a:spcPct val="115000"/>
              </a:lnSpc>
              <a:spcBef>
                <a:spcPts val="0"/>
              </a:spcBef>
              <a:spcAft>
                <a:spcPts val="1000"/>
              </a:spcAft>
              <a:buNone/>
            </a:pPr>
            <a:r>
              <a:t/>
            </a:r>
            <a:endParaRPr sz="1500">
              <a:solidFill>
                <a:schemeClr val="dk1"/>
              </a:solidFill>
            </a:endParaRPr>
          </a:p>
        </p:txBody>
      </p:sp>
      <p:sp>
        <p:nvSpPr>
          <p:cNvPr id="213" name="Google Shape;213;g26ff32b8034_3_0"/>
          <p:cNvSpPr txBox="1"/>
          <p:nvPr/>
        </p:nvSpPr>
        <p:spPr>
          <a:xfrm>
            <a:off x="811475" y="6331800"/>
            <a:ext cx="9352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3F3F3F"/>
                </a:solidFill>
              </a:rPr>
              <a:t>Note: Please refer to Appendix for detailed Literature and Data Set References</a:t>
            </a:r>
            <a:endParaRPr>
              <a:solidFill>
                <a:srgbClr val="3F3F3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cbfb0da324_0_7"/>
          <p:cNvSpPr/>
          <p:nvPr/>
        </p:nvSpPr>
        <p:spPr>
          <a:xfrm>
            <a:off x="820300" y="1535100"/>
            <a:ext cx="5180700" cy="4104600"/>
          </a:xfrm>
          <a:prstGeom prst="rect">
            <a:avLst/>
          </a:prstGeom>
          <a:solidFill>
            <a:srgbClr val="F8F2E2"/>
          </a:solidFill>
          <a:ln cap="flat" cmpd="sng" w="127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Arial"/>
                <a:ea typeface="Arial"/>
                <a:cs typeface="Arial"/>
                <a:sym typeface="Arial"/>
              </a:rPr>
              <a:t>Target Goal</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38761D"/>
              </a:buClr>
              <a:buSzPts val="1600"/>
              <a:buFont typeface="Arial"/>
              <a:buChar char="-"/>
            </a:pPr>
            <a:r>
              <a:rPr b="0" i="0" lang="en-GB" sz="1600" u="none" cap="none" strike="noStrike">
                <a:solidFill>
                  <a:srgbClr val="38761D"/>
                </a:solidFill>
                <a:latin typeface="Arial"/>
                <a:ea typeface="Arial"/>
                <a:cs typeface="Arial"/>
                <a:sym typeface="Arial"/>
              </a:rPr>
              <a:t>Coordinating ground robots and drones for weed detection</a:t>
            </a:r>
            <a:endParaRPr b="0" i="0" sz="1600" u="none" cap="none" strike="noStrike">
              <a:solidFill>
                <a:srgbClr val="38761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8761D"/>
              </a:solidFill>
              <a:latin typeface="Arial"/>
              <a:ea typeface="Arial"/>
              <a:cs typeface="Arial"/>
              <a:sym typeface="Arial"/>
            </a:endParaRPr>
          </a:p>
          <a:p>
            <a:pPr indent="-330200" lvl="0" marL="457200" marR="0" rtl="0" algn="l">
              <a:lnSpc>
                <a:spcPct val="100000"/>
              </a:lnSpc>
              <a:spcBef>
                <a:spcPts val="0"/>
              </a:spcBef>
              <a:spcAft>
                <a:spcPts val="0"/>
              </a:spcAft>
              <a:buClr>
                <a:srgbClr val="38761D"/>
              </a:buClr>
              <a:buSzPts val="1600"/>
              <a:buFont typeface="Arial"/>
              <a:buChar char="-"/>
            </a:pPr>
            <a:r>
              <a:rPr b="0" i="0" lang="en-GB" sz="1600" u="none" cap="none" strike="noStrike">
                <a:solidFill>
                  <a:srgbClr val="38761D"/>
                </a:solidFill>
                <a:latin typeface="Arial"/>
                <a:ea typeface="Arial"/>
                <a:cs typeface="Arial"/>
                <a:sym typeface="Arial"/>
              </a:rPr>
              <a:t>Path planning for ground swarm robots with Particle Swarm Optimization (PSO) algorithm</a:t>
            </a:r>
            <a:endParaRPr b="0" i="0" sz="1600" u="none" cap="none" strike="noStrike">
              <a:solidFill>
                <a:srgbClr val="38761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38761D"/>
              </a:buClr>
              <a:buSzPts val="1600"/>
              <a:buFont typeface="Arial"/>
              <a:buChar char="-"/>
            </a:pPr>
            <a:r>
              <a:rPr b="0" i="0" lang="en-GB" sz="1600" u="none" cap="none" strike="noStrike">
                <a:solidFill>
                  <a:srgbClr val="38761D"/>
                </a:solidFill>
                <a:latin typeface="Arial"/>
                <a:ea typeface="Arial"/>
                <a:cs typeface="Arial"/>
                <a:sym typeface="Arial"/>
              </a:rPr>
              <a:t>Enable aerial drones to survey for the weeds and update the best positions for the ground robots </a:t>
            </a:r>
            <a:endParaRPr b="0" i="0" sz="1600" u="none" cap="none" strike="noStrike">
              <a:solidFill>
                <a:srgbClr val="38761D"/>
              </a:solidFill>
              <a:latin typeface="Arial"/>
              <a:ea typeface="Arial"/>
              <a:cs typeface="Arial"/>
              <a:sym typeface="Arial"/>
            </a:endParaRPr>
          </a:p>
          <a:p>
            <a:pPr indent="0" lvl="0" marL="0" rtl="0" algn="l">
              <a:spcBef>
                <a:spcPts val="0"/>
              </a:spcBef>
              <a:spcAft>
                <a:spcPts val="0"/>
              </a:spcAft>
              <a:buNone/>
            </a:pPr>
            <a:r>
              <a:t/>
            </a:r>
            <a:endParaRPr sz="1600">
              <a:solidFill>
                <a:srgbClr val="38761D"/>
              </a:solidFill>
            </a:endParaRPr>
          </a:p>
          <a:p>
            <a:pPr indent="179999"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20" name="Google Shape;220;g2cbfb0da324_0_7"/>
          <p:cNvSpPr/>
          <p:nvPr/>
        </p:nvSpPr>
        <p:spPr>
          <a:xfrm>
            <a:off x="6516000" y="1535100"/>
            <a:ext cx="5180700" cy="4092900"/>
          </a:xfrm>
          <a:prstGeom prst="rect">
            <a:avLst/>
          </a:prstGeom>
          <a:solidFill>
            <a:srgbClr val="E9E6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8" marR="0" rtl="0" algn="ctr">
              <a:lnSpc>
                <a:spcPct val="100000"/>
              </a:lnSpc>
              <a:spcBef>
                <a:spcPts val="0"/>
              </a:spcBef>
              <a:spcAft>
                <a:spcPts val="0"/>
              </a:spcAft>
              <a:buClr>
                <a:srgbClr val="000000"/>
              </a:buClr>
              <a:buSzPts val="1600"/>
              <a:buFont typeface="Arial"/>
              <a:buNone/>
            </a:pPr>
            <a:r>
              <a:rPr b="1" i="0" lang="en-GB" sz="1600" u="none" cap="none" strike="noStrike">
                <a:solidFill>
                  <a:schemeClr val="dk1"/>
                </a:solidFill>
                <a:latin typeface="Arial"/>
                <a:ea typeface="Arial"/>
                <a:cs typeface="Arial"/>
                <a:sym typeface="Arial"/>
              </a:rPr>
              <a:t>Stretch Goal</a:t>
            </a:r>
            <a:endParaRPr b="1" i="0" sz="1600" u="none" cap="none" strike="noStrike">
              <a:solidFill>
                <a:srgbClr val="000000"/>
              </a:solidFill>
              <a:latin typeface="Arial"/>
              <a:ea typeface="Arial"/>
              <a:cs typeface="Arial"/>
              <a:sym typeface="Arial"/>
            </a:endParaRPr>
          </a:p>
          <a:p>
            <a:pPr indent="0" lvl="0" marL="89998"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FF0000"/>
              </a:buClr>
              <a:buSzPts val="1600"/>
              <a:buFont typeface="Arial"/>
              <a:buChar char="-"/>
            </a:pPr>
            <a:r>
              <a:rPr b="0" i="0" lang="en-GB" sz="1600" u="none" cap="none" strike="noStrike">
                <a:solidFill>
                  <a:srgbClr val="FF0000"/>
                </a:solidFill>
                <a:latin typeface="Arial"/>
                <a:ea typeface="Arial"/>
                <a:cs typeface="Arial"/>
                <a:sym typeface="Arial"/>
              </a:rPr>
              <a:t>Rescue operations for stuck robots</a:t>
            </a:r>
            <a:endParaRPr b="0" i="0" sz="16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0000"/>
              </a:solidFill>
              <a:latin typeface="Arial"/>
              <a:ea typeface="Arial"/>
              <a:cs typeface="Arial"/>
              <a:sym typeface="Arial"/>
            </a:endParaRPr>
          </a:p>
          <a:p>
            <a:pPr indent="-330200" lvl="0" marL="457200" marR="0" rtl="0" algn="l">
              <a:lnSpc>
                <a:spcPct val="100000"/>
              </a:lnSpc>
              <a:spcBef>
                <a:spcPts val="0"/>
              </a:spcBef>
              <a:spcAft>
                <a:spcPts val="0"/>
              </a:spcAft>
              <a:buClr>
                <a:srgbClr val="FF0000"/>
              </a:buClr>
              <a:buSzPts val="1600"/>
              <a:buFont typeface="Arial"/>
              <a:buChar char="-"/>
            </a:pPr>
            <a:r>
              <a:rPr b="0" i="0" lang="en-GB" sz="1600" u="none" cap="none" strike="noStrike">
                <a:solidFill>
                  <a:srgbClr val="FF0000"/>
                </a:solidFill>
                <a:latin typeface="Arial"/>
                <a:ea typeface="Arial"/>
                <a:cs typeface="Arial"/>
                <a:sym typeface="Arial"/>
              </a:rPr>
              <a:t>Integrating aerial vehicles in simulation for more complex tasks</a:t>
            </a:r>
            <a:endParaRPr b="0" i="0" sz="16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0000"/>
              </a:solidFill>
              <a:latin typeface="Arial"/>
              <a:ea typeface="Arial"/>
              <a:cs typeface="Arial"/>
              <a:sym typeface="Arial"/>
            </a:endParaRPr>
          </a:p>
          <a:p>
            <a:pPr indent="-330200" lvl="0" marL="457200" marR="0" rtl="0" algn="l">
              <a:lnSpc>
                <a:spcPct val="100000"/>
              </a:lnSpc>
              <a:spcBef>
                <a:spcPts val="0"/>
              </a:spcBef>
              <a:spcAft>
                <a:spcPts val="0"/>
              </a:spcAft>
              <a:buClr>
                <a:srgbClr val="FF0000"/>
              </a:buClr>
              <a:buSzPts val="1600"/>
              <a:buFont typeface="Arial"/>
              <a:buChar char="-"/>
            </a:pPr>
            <a:r>
              <a:rPr b="0" i="0" lang="en-GB" sz="1600" u="none" cap="none" strike="noStrike">
                <a:solidFill>
                  <a:srgbClr val="FF0000"/>
                </a:solidFill>
                <a:latin typeface="Arial"/>
                <a:ea typeface="Arial"/>
                <a:cs typeface="Arial"/>
                <a:sym typeface="Arial"/>
              </a:rPr>
              <a:t>Train agents to detect weed and diseased plants in soya beans using tools such as TensorFlow </a:t>
            </a:r>
            <a:endParaRPr b="0" i="0" sz="1600" u="none" cap="none" strike="noStrike">
              <a:solidFill>
                <a:srgbClr val="FF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600">
              <a:solidFill>
                <a:srgbClr val="FF0000"/>
              </a:solidFill>
            </a:endParaRPr>
          </a:p>
          <a:p>
            <a:pPr indent="-330200" lvl="0" marL="457200" rtl="0" algn="l">
              <a:spcBef>
                <a:spcPts val="0"/>
              </a:spcBef>
              <a:spcAft>
                <a:spcPts val="0"/>
              </a:spcAft>
              <a:buClr>
                <a:srgbClr val="38761D"/>
              </a:buClr>
              <a:buSzPts val="1600"/>
              <a:buChar char="-"/>
            </a:pPr>
            <a:r>
              <a:rPr lang="en-GB" sz="1600">
                <a:solidFill>
                  <a:srgbClr val="38761D"/>
                </a:solidFill>
              </a:rPr>
              <a:t>Integrate with NetLogo for testing and analysis</a:t>
            </a:r>
            <a:endParaRPr sz="1600">
              <a:solidFill>
                <a:srgbClr val="FF0000"/>
              </a:solidFil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rgbClr val="38761D"/>
              </a:buClr>
              <a:buSzPts val="1600"/>
              <a:buFont typeface="Arial"/>
              <a:buChar char="-"/>
            </a:pPr>
            <a:r>
              <a:rPr b="0" i="0" lang="en-GB" sz="1600" u="none" cap="none" strike="noStrike">
                <a:solidFill>
                  <a:srgbClr val="38761D"/>
                </a:solidFill>
                <a:latin typeface="Arial"/>
                <a:ea typeface="Arial"/>
                <a:cs typeface="Arial"/>
                <a:sym typeface="Arial"/>
              </a:rPr>
              <a:t>Simulation of Weed Removal</a:t>
            </a:r>
            <a:endParaRPr b="0" i="0" sz="1600" u="none" cap="none" strike="noStrike">
              <a:solidFill>
                <a:srgbClr val="38761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8761D"/>
              </a:solidFill>
              <a:latin typeface="Arial"/>
              <a:ea typeface="Arial"/>
              <a:cs typeface="Arial"/>
              <a:sym typeface="Arial"/>
            </a:endParaRPr>
          </a:p>
          <a:p>
            <a:pPr indent="-330200" lvl="0" marL="457200" marR="0" rtl="0" algn="l">
              <a:lnSpc>
                <a:spcPct val="100000"/>
              </a:lnSpc>
              <a:spcBef>
                <a:spcPts val="0"/>
              </a:spcBef>
              <a:spcAft>
                <a:spcPts val="0"/>
              </a:spcAft>
              <a:buClr>
                <a:srgbClr val="38761D"/>
              </a:buClr>
              <a:buSzPts val="1600"/>
              <a:buFont typeface="Arial"/>
              <a:buChar char="-"/>
            </a:pPr>
            <a:r>
              <a:rPr b="0" i="0" lang="en-GB" sz="1600" u="none" cap="none" strike="noStrike">
                <a:solidFill>
                  <a:srgbClr val="38761D"/>
                </a:solidFill>
                <a:latin typeface="Arial"/>
                <a:ea typeface="Arial"/>
                <a:cs typeface="Arial"/>
                <a:sym typeface="Arial"/>
              </a:rPr>
              <a:t>Determine energy consumption to determine efficiency</a:t>
            </a:r>
            <a:endParaRPr b="0" i="0" sz="1600" u="none" cap="none" strike="noStrike">
              <a:solidFill>
                <a:srgbClr val="38761D"/>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21" name="Google Shape;221;g2cbfb0da324_0_7"/>
          <p:cNvSpPr txBox="1"/>
          <p:nvPr/>
        </p:nvSpPr>
        <p:spPr>
          <a:xfrm>
            <a:off x="820300" y="5851200"/>
            <a:ext cx="11469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38761D"/>
                </a:solidFill>
                <a:latin typeface="Meiryo"/>
                <a:ea typeface="Meiryo"/>
                <a:cs typeface="Meiryo"/>
                <a:sym typeface="Meiryo"/>
              </a:rPr>
              <a:t>On Target</a:t>
            </a:r>
            <a:endParaRPr b="0" i="0" sz="1800" u="none" cap="none" strike="noStrike">
              <a:solidFill>
                <a:srgbClr val="38761D"/>
              </a:solidFill>
              <a:latin typeface="Meiryo"/>
              <a:ea typeface="Meiryo"/>
              <a:cs typeface="Meiryo"/>
              <a:sym typeface="Meiryo"/>
            </a:endParaRPr>
          </a:p>
        </p:txBody>
      </p:sp>
      <p:sp>
        <p:nvSpPr>
          <p:cNvPr id="222" name="Google Shape;222;g2cbfb0da324_0_7"/>
          <p:cNvSpPr txBox="1"/>
          <p:nvPr/>
        </p:nvSpPr>
        <p:spPr>
          <a:xfrm>
            <a:off x="6516000" y="6270300"/>
            <a:ext cx="28557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45F06"/>
              </a:solidFill>
              <a:latin typeface="Meiryo"/>
              <a:ea typeface="Meiryo"/>
              <a:cs typeface="Meiryo"/>
              <a:sym typeface="Meiryo"/>
            </a:endParaRPr>
          </a:p>
        </p:txBody>
      </p:sp>
      <p:sp>
        <p:nvSpPr>
          <p:cNvPr id="223" name="Google Shape;223;g2cbfb0da324_0_7"/>
          <p:cNvSpPr txBox="1"/>
          <p:nvPr/>
        </p:nvSpPr>
        <p:spPr>
          <a:xfrm>
            <a:off x="6516000" y="5851200"/>
            <a:ext cx="48468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0000"/>
                </a:solidFill>
                <a:latin typeface="Meiryo"/>
                <a:ea typeface="Meiryo"/>
                <a:cs typeface="Meiryo"/>
                <a:sym typeface="Meiryo"/>
              </a:rPr>
              <a:t>Limited time availability to implement</a:t>
            </a:r>
            <a:endParaRPr b="0" i="0" sz="1800" u="none" cap="none" strike="noStrike">
              <a:solidFill>
                <a:srgbClr val="FF0000"/>
              </a:solidFill>
              <a:latin typeface="Meiryo"/>
              <a:ea typeface="Meiryo"/>
              <a:cs typeface="Meiryo"/>
              <a:sym typeface="Meiryo"/>
            </a:endParaRPr>
          </a:p>
        </p:txBody>
      </p:sp>
      <p:sp>
        <p:nvSpPr>
          <p:cNvPr id="224" name="Google Shape;224;g2cbfb0da324_0_7"/>
          <p:cNvSpPr txBox="1"/>
          <p:nvPr>
            <p:ph type="title"/>
          </p:nvPr>
        </p:nvSpPr>
        <p:spPr>
          <a:xfrm>
            <a:off x="208852" y="221400"/>
            <a:ext cx="7891500" cy="7002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Target vs Stretch Goals</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6fd171a631_0_21"/>
          <p:cNvSpPr txBox="1"/>
          <p:nvPr>
            <p:ph type="ctrTitle"/>
          </p:nvPr>
        </p:nvSpPr>
        <p:spPr>
          <a:xfrm>
            <a:off x="208850" y="239250"/>
            <a:ext cx="5893800" cy="66189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sz="3200">
                <a:latin typeface="Arial"/>
                <a:ea typeface="Arial"/>
                <a:cs typeface="Arial"/>
                <a:sym typeface="Arial"/>
              </a:rPr>
              <a:t>Key Results</a:t>
            </a:r>
            <a:endParaRPr sz="3200">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br>
              <a:rPr lang="en-GB">
                <a:latin typeface="Arial"/>
                <a:ea typeface="Arial"/>
                <a:cs typeface="Arial"/>
                <a:sym typeface="Arial"/>
              </a:rPr>
            </a:br>
            <a:r>
              <a:rPr b="0" lang="en-GB" sz="1711">
                <a:latin typeface="Arial"/>
                <a:ea typeface="Arial"/>
                <a:cs typeface="Arial"/>
                <a:sym typeface="Arial"/>
              </a:rPr>
              <a:t>PSO algorithm successfully achieved targets goals for:</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navigation</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path optimization</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coordination of ground robots and drones</a:t>
            </a:r>
            <a:endParaRPr b="0" sz="1711">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r>
              <a:t/>
            </a:r>
            <a:endParaRPr b="0" sz="1711">
              <a:latin typeface="Arial"/>
              <a:ea typeface="Arial"/>
              <a:cs typeface="Arial"/>
              <a:sym typeface="Arial"/>
            </a:endParaRPr>
          </a:p>
          <a:p>
            <a:pPr indent="0" lvl="0" marL="0" rtl="0" algn="l">
              <a:lnSpc>
                <a:spcPct val="100000"/>
              </a:lnSpc>
              <a:spcBef>
                <a:spcPts val="0"/>
              </a:spcBef>
              <a:spcAft>
                <a:spcPts val="0"/>
              </a:spcAft>
              <a:buClr>
                <a:srgbClr val="3F3F3F"/>
              </a:buClr>
              <a:buSzPts val="4000"/>
              <a:buFont typeface="Meiryo"/>
              <a:buNone/>
            </a:pPr>
            <a:r>
              <a:t/>
            </a:r>
            <a:endParaRPr b="0" sz="1711">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0" lang="en-GB" sz="1711">
                <a:latin typeface="Arial"/>
                <a:ea typeface="Arial"/>
                <a:cs typeface="Arial"/>
                <a:sym typeface="Arial"/>
              </a:rPr>
              <a:t>Main Findings:</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larger search radii and drone amounts, more energy spent</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higher density of plants and weeds, more energy required and affects weed detection rates</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higher ground robots inertia, smaller number of steps to identify weeds</a:t>
            </a:r>
            <a:endParaRPr b="0" sz="1711">
              <a:latin typeface="Arial"/>
              <a:ea typeface="Arial"/>
              <a:cs typeface="Arial"/>
              <a:sym typeface="Arial"/>
            </a:endParaRPr>
          </a:p>
          <a:p>
            <a:pPr indent="-337254" lvl="0" marL="457200" rtl="0" algn="l">
              <a:spcBef>
                <a:spcPts val="0"/>
              </a:spcBef>
              <a:spcAft>
                <a:spcPts val="0"/>
              </a:spcAft>
              <a:buSzPts val="1711"/>
              <a:buFont typeface="Arial"/>
              <a:buChar char="-"/>
            </a:pPr>
            <a:r>
              <a:rPr b="0" lang="en-GB" sz="1711">
                <a:latin typeface="Arial"/>
                <a:ea typeface="Arial"/>
                <a:cs typeface="Arial"/>
                <a:sym typeface="Arial"/>
              </a:rPr>
              <a:t>more swarm robots, more area covered (may be inefficient)</a:t>
            </a:r>
            <a:endParaRPr b="0" sz="1711">
              <a:solidFill>
                <a:srgbClr val="B45F06"/>
              </a:solidFill>
              <a:latin typeface="Arial"/>
              <a:ea typeface="Arial"/>
              <a:cs typeface="Arial"/>
              <a:sym typeface="Arial"/>
            </a:endParaRPr>
          </a:p>
        </p:txBody>
      </p:sp>
      <p:pic>
        <p:nvPicPr>
          <p:cNvPr descr="Tractor in a field" id="231" name="Google Shape;231;g26fd171a631_0_21"/>
          <p:cNvPicPr preferRelativeResize="0"/>
          <p:nvPr>
            <p:ph idx="2" type="pic"/>
          </p:nvPr>
        </p:nvPicPr>
        <p:blipFill rotWithShape="1">
          <a:blip r:embed="rId3">
            <a:alphaModFix/>
          </a:blip>
          <a:srcRect b="0" l="0" r="0" t="0"/>
          <a:stretch/>
        </p:blipFill>
        <p:spPr>
          <a:xfrm>
            <a:off x="6427508" y="0"/>
            <a:ext cx="5764493" cy="6857999"/>
          </a:xfrm>
          <a:prstGeom prst="rect">
            <a:avLst/>
          </a:prstGeom>
          <a:solidFill>
            <a:schemeClr val="accent4"/>
          </a:solidFill>
          <a:ln>
            <a:noFill/>
          </a:ln>
        </p:spPr>
      </p:pic>
      <p:pic>
        <p:nvPicPr>
          <p:cNvPr descr="A tractor in a field" id="232" name="Google Shape;232;g26fd171a631_0_21"/>
          <p:cNvPicPr preferRelativeResize="0"/>
          <p:nvPr>
            <p:ph idx="2" type="pic"/>
          </p:nvPr>
        </p:nvPicPr>
        <p:blipFill rotWithShape="1">
          <a:blip r:embed="rId4">
            <a:alphaModFix/>
          </a:blip>
          <a:srcRect b="-504" l="24182" r="47586" t="-494"/>
          <a:stretch/>
        </p:blipFill>
        <p:spPr>
          <a:xfrm rot="-5400000">
            <a:off x="5827351" y="515901"/>
            <a:ext cx="6915548" cy="5844850"/>
          </a:xfrm>
          <a:prstGeom prst="rect">
            <a:avLst/>
          </a:prstGeom>
          <a:solidFill>
            <a:srgbClr val="E0C171"/>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SketchLines">
      <a:dk1>
        <a:srgbClr val="000000"/>
      </a:dk1>
      <a:lt1>
        <a:srgbClr val="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2024-02-22T12:57:12Z</dcterms:created>
  <dc:creator>Tousif Ahmed Syed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